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ëttselte Stil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ëttselte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e Stil, Keng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atesche Stil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atesche Stil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334" autoAdjust="0"/>
    <p:restoredTop sz="86408" autoAdjust="0"/>
  </p:normalViewPr>
  <p:slideViewPr>
    <p:cSldViewPr>
      <p:cViewPr>
        <p:scale>
          <a:sx n="100" d="100"/>
          <a:sy n="100" d="100"/>
        </p:scale>
        <p:origin x="-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Kappzeilen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F8780-6757-4872-8A21-E80D54C1E0D3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4" name="Reservéierte Plaz fir Dia Bild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LU"/>
          </a:p>
        </p:txBody>
      </p:sp>
      <p:sp>
        <p:nvSpPr>
          <p:cNvPr id="5" name="Reservéierte Plaz fir Notizen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4557F-C7EF-4232-A204-61FD22C72743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ia Bild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servéierte Plaz fir Notizen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54557F-C7EF-4232-A204-61FD22C72743}" type="slidenum">
              <a:rPr lang="fr-LU" smtClean="0"/>
              <a:t>1</a:t>
            </a:fld>
            <a:endParaRPr lang="fr-L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Ënn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b-LU" smtClean="0"/>
              <a:t>Klickt, fir de Stil vum Basis-Ënnertitel ze änneren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a vertikale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n Titel a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n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vertikalen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a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tiouns Kappz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e Inhal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4" name="Reservéierte Plaz fir Inhal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5" name="Reservéierte Plaz fi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6" name="Reservéierte Plaz fir Inhal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7" name="Reservéierte Plaz fi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8" name="Reservéierte Plaz fir Fousszeilen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Reservéierte Plaz fir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ëmm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4" name="Reservéierte Plaz fir Fousszeilen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Reservéierte Plaz fir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i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servéierte Plaz fi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3" name="Reservéierte Plaz fir Fousszeilen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Reservéierte Plaz fir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Inhal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at Beschrë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Reservéierte Plaz fi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b-LU" smtClean="0"/>
              <a:t>Klickt fir de Stil vum Basis-Titel ze edité.</a:t>
            </a:r>
          </a:p>
        </p:txBody>
      </p:sp>
      <p:sp>
        <p:nvSpPr>
          <p:cNvPr id="5" name="Reservéierte Plaz fi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6" name="Reservéierte Plaz fir Fousszeilen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Reservéierte Plaz fir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Reservéierte Plaz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b-LU" smtClean="0"/>
              <a:t>Klickt fir de Stil vum Basis-Titel ze edité.</a:t>
            </a:r>
            <a:endParaRPr lang="fr-LU"/>
          </a:p>
        </p:txBody>
      </p:sp>
      <p:sp>
        <p:nvSpPr>
          <p:cNvPr id="3" name="Reservéierte Plaz fi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b-LU" smtClean="0"/>
              <a:t>Klickt fir de Stil vum Basis-Titel ze edité.</a:t>
            </a:r>
          </a:p>
          <a:p>
            <a:pPr lvl="1"/>
            <a:r>
              <a:rPr lang="lb-LU" smtClean="0"/>
              <a:t>Zweeten Niveau</a:t>
            </a:r>
          </a:p>
          <a:p>
            <a:pPr lvl="2"/>
            <a:r>
              <a:rPr lang="lb-LU" smtClean="0"/>
              <a:t>Drëtten Niveau</a:t>
            </a:r>
          </a:p>
          <a:p>
            <a:pPr lvl="3"/>
            <a:r>
              <a:rPr lang="lb-LU" smtClean="0"/>
              <a:t>Véierten Niveau</a:t>
            </a:r>
          </a:p>
          <a:p>
            <a:pPr lvl="4"/>
            <a:r>
              <a:rPr lang="lb-LU" smtClean="0"/>
              <a:t>Fënnëften Niveau</a:t>
            </a:r>
            <a:endParaRPr lang="fr-LU"/>
          </a:p>
        </p:txBody>
      </p:sp>
      <p:sp>
        <p:nvSpPr>
          <p:cNvPr id="4" name="Reservéierte Plaz fi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A589A-CDF1-4A03-815E-3178125395FC}" type="datetimeFigureOut">
              <a:rPr lang="fr-LU" smtClean="0"/>
              <a:t>04/11/2012</a:t>
            </a:fld>
            <a:endParaRPr lang="fr-LU"/>
          </a:p>
        </p:txBody>
      </p:sp>
      <p:sp>
        <p:nvSpPr>
          <p:cNvPr id="5" name="Reservéierte Plaz fir Fousszeilen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Reservéierte Plaz fir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CA1B-8E96-4481-B4D4-7E1BAA5B5C74}" type="slidenum">
              <a:rPr lang="fr-LU" smtClean="0"/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251520" y="188640"/>
            <a:ext cx="82809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b="1" dirty="0" smtClean="0"/>
              <a:t>Exercice 3.02</a:t>
            </a:r>
          </a:p>
          <a:p>
            <a:r>
              <a:rPr lang="fr-CH" sz="1600" dirty="0"/>
              <a:t>On a demandé le nombre de télévisions dans les ménages d’un village. Voici les résultats </a:t>
            </a:r>
            <a:r>
              <a:rPr lang="fr-CH" sz="1600" dirty="0" smtClean="0"/>
              <a:t>:</a:t>
            </a:r>
          </a:p>
          <a:p>
            <a:endParaRPr lang="fr-CH" sz="1600" dirty="0"/>
          </a:p>
          <a:p>
            <a:endParaRPr lang="fr-LU" sz="1600" dirty="0"/>
          </a:p>
          <a:p>
            <a:endParaRPr lang="fr-CH" sz="1600" dirty="0" smtClean="0"/>
          </a:p>
          <a:p>
            <a:r>
              <a:rPr lang="fr-CH" sz="1600" dirty="0" smtClean="0"/>
              <a:t>a) Que </a:t>
            </a:r>
            <a:r>
              <a:rPr lang="fr-CH" sz="1600" dirty="0"/>
              <a:t>vaut l’effectif total ? </a:t>
            </a:r>
            <a:endParaRPr lang="fr-CH" sz="1600" dirty="0" smtClean="0"/>
          </a:p>
          <a:p>
            <a:r>
              <a:rPr lang="fr-LU" sz="1600" dirty="0" smtClean="0">
                <a:solidFill>
                  <a:srgbClr val="00863D"/>
                </a:solidFill>
              </a:rPr>
              <a:t>8 + 28 + 37 + 23 + 12 + 4 = 112</a:t>
            </a:r>
          </a:p>
          <a:p>
            <a:endParaRPr lang="fr-LU" sz="1600" dirty="0" smtClean="0"/>
          </a:p>
          <a:p>
            <a:r>
              <a:rPr lang="fr-LU" sz="1600" dirty="0" smtClean="0"/>
              <a:t>b) </a:t>
            </a:r>
            <a:r>
              <a:rPr lang="fr-CH" sz="1600" dirty="0" smtClean="0"/>
              <a:t>Faire </a:t>
            </a:r>
            <a:r>
              <a:rPr lang="fr-CH" sz="1600" dirty="0"/>
              <a:t>le tableau des effectifs cumulés croissants (</a:t>
            </a:r>
            <a:r>
              <a:rPr lang="fr-CH" sz="1600" dirty="0" err="1"/>
              <a:t>e.c.c</a:t>
            </a:r>
            <a:r>
              <a:rPr lang="fr-CH" sz="1600" dirty="0" smtClean="0"/>
              <a:t>.).</a:t>
            </a:r>
          </a:p>
          <a:p>
            <a:endParaRPr lang="fr-CH" sz="1600" dirty="0"/>
          </a:p>
          <a:p>
            <a:endParaRPr lang="fr-CH" sz="1600" dirty="0" smtClean="0"/>
          </a:p>
          <a:p>
            <a:endParaRPr lang="fr-LU" sz="1600" dirty="0"/>
          </a:p>
          <a:p>
            <a:r>
              <a:rPr lang="fr-LU" sz="1600" dirty="0" smtClean="0"/>
              <a:t>c) </a:t>
            </a:r>
            <a:r>
              <a:rPr lang="fr-CH" sz="1600" dirty="0" smtClean="0"/>
              <a:t>Faire </a:t>
            </a:r>
            <a:r>
              <a:rPr lang="fr-CH" sz="1600" dirty="0"/>
              <a:t>le tableau des fréquences (arrondies à 0,01 près</a:t>
            </a:r>
            <a:r>
              <a:rPr lang="fr-CH" sz="1600" dirty="0" smtClean="0"/>
              <a:t>).</a:t>
            </a:r>
          </a:p>
          <a:p>
            <a:endParaRPr lang="fr-LU" sz="1600" dirty="0" smtClean="0"/>
          </a:p>
          <a:p>
            <a:endParaRPr lang="fr-LU" sz="1600" dirty="0" smtClean="0"/>
          </a:p>
          <a:p>
            <a:endParaRPr lang="fr-LU" sz="1600" dirty="0"/>
          </a:p>
          <a:p>
            <a:r>
              <a:rPr lang="fr-LU" sz="1600" dirty="0" smtClean="0"/>
              <a:t>d) </a:t>
            </a:r>
            <a:r>
              <a:rPr lang="fr-CH" sz="1600" dirty="0"/>
              <a:t>Faire le tableau des fréquences cumulées croissantes (</a:t>
            </a:r>
            <a:r>
              <a:rPr lang="fr-CH" sz="1600" dirty="0" err="1"/>
              <a:t>f.c.c</a:t>
            </a:r>
            <a:r>
              <a:rPr lang="fr-CH" sz="1600" dirty="0" smtClean="0"/>
              <a:t>.).</a:t>
            </a:r>
          </a:p>
          <a:p>
            <a:endParaRPr lang="fr-CH" sz="1600" dirty="0"/>
          </a:p>
          <a:p>
            <a:endParaRPr lang="fr-CH" dirty="0" smtClean="0"/>
          </a:p>
          <a:p>
            <a:endParaRPr lang="fr-CH" sz="1600" dirty="0"/>
          </a:p>
          <a:p>
            <a:r>
              <a:rPr lang="fr-CH" sz="1600" dirty="0" smtClean="0"/>
              <a:t>e) </a:t>
            </a:r>
            <a:r>
              <a:rPr lang="fr-CH" sz="1600" dirty="0"/>
              <a:t>Combien de télévisions y a-t-il en moyenne dans un ménage ? (Indiquer les calculs effectués.)</a:t>
            </a:r>
            <a:endParaRPr lang="fr-LU" sz="1600" dirty="0"/>
          </a:p>
          <a:p>
            <a:endParaRPr lang="fr-LU" sz="1600" dirty="0"/>
          </a:p>
        </p:txBody>
      </p:sp>
      <p:sp>
        <p:nvSpPr>
          <p:cNvPr id="8" name="Textfeld 7"/>
          <p:cNvSpPr txBox="1"/>
          <p:nvPr/>
        </p:nvSpPr>
        <p:spPr>
          <a:xfrm>
            <a:off x="4067944" y="458112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LU" dirty="0"/>
          </a:p>
        </p:txBody>
      </p:sp>
      <p:sp>
        <p:nvSpPr>
          <p:cNvPr id="10" name="Textfeld 9"/>
          <p:cNvSpPr txBox="1"/>
          <p:nvPr/>
        </p:nvSpPr>
        <p:spPr>
          <a:xfrm>
            <a:off x="6372200" y="35730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LU" dirty="0"/>
          </a:p>
        </p:txBody>
      </p:sp>
      <p:graphicFrame>
        <p:nvGraphicFramePr>
          <p:cNvPr id="12" name="Tabell 11"/>
          <p:cNvGraphicFramePr>
            <a:graphicFrameLocks noGrp="1"/>
          </p:cNvGraphicFramePr>
          <p:nvPr/>
        </p:nvGraphicFramePr>
        <p:xfrm>
          <a:off x="323528" y="836712"/>
          <a:ext cx="5903735" cy="487680"/>
        </p:xfrm>
        <a:graphic>
          <a:graphicData uri="http://schemas.openxmlformats.org/drawingml/2006/table">
            <a:tbl>
              <a:tblPr/>
              <a:tblGrid>
                <a:gridCol w="1966175"/>
                <a:gridCol w="656260"/>
                <a:gridCol w="656260"/>
                <a:gridCol w="656260"/>
                <a:gridCol w="656260"/>
                <a:gridCol w="656260"/>
                <a:gridCol w="656260"/>
              </a:tblGrid>
              <a:tr h="36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nombre de télés x</a:t>
                      </a:r>
                      <a:r>
                        <a:rPr lang="fr-CH" sz="1600" baseline="-25000" dirty="0"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effectif n</a:t>
                      </a:r>
                      <a:r>
                        <a:rPr lang="fr-CH" sz="1600" baseline="-25000" dirty="0"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37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endParaRPr lang="fr-L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Tabell 12"/>
          <p:cNvGraphicFramePr>
            <a:graphicFrameLocks noGrp="1"/>
          </p:cNvGraphicFramePr>
          <p:nvPr/>
        </p:nvGraphicFramePr>
        <p:xfrm>
          <a:off x="323528" y="2564904"/>
          <a:ext cx="5903735" cy="487680"/>
        </p:xfrm>
        <a:graphic>
          <a:graphicData uri="http://schemas.openxmlformats.org/drawingml/2006/table">
            <a:tbl>
              <a:tblPr/>
              <a:tblGrid>
                <a:gridCol w="1966175"/>
                <a:gridCol w="656260"/>
                <a:gridCol w="656260"/>
                <a:gridCol w="656260"/>
                <a:gridCol w="656260"/>
                <a:gridCol w="656260"/>
                <a:gridCol w="656260"/>
              </a:tblGrid>
              <a:tr h="238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nombre de télés </a:t>
                      </a: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fr-CH" sz="1600" baseline="-250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fr-CH" sz="1600" kern="1200" dirty="0" smtClean="0">
                          <a:solidFill>
                            <a:srgbClr val="00863D"/>
                          </a:solidFill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 err="1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eff</a:t>
                      </a: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fr-CH" sz="1600" baseline="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cum. </a:t>
                      </a:r>
                      <a:r>
                        <a:rPr lang="fr-CH" sz="1600" baseline="0" dirty="0" err="1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croiss</a:t>
                      </a:r>
                      <a:r>
                        <a:rPr lang="fr-CH" sz="1600" baseline="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73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108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112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ell 13"/>
          <p:cNvGraphicFramePr>
            <a:graphicFrameLocks noGrp="1"/>
          </p:cNvGraphicFramePr>
          <p:nvPr/>
        </p:nvGraphicFramePr>
        <p:xfrm>
          <a:off x="323528" y="3573016"/>
          <a:ext cx="5903735" cy="487680"/>
        </p:xfrm>
        <a:graphic>
          <a:graphicData uri="http://schemas.openxmlformats.org/drawingml/2006/table">
            <a:tbl>
              <a:tblPr/>
              <a:tblGrid>
                <a:gridCol w="1966175"/>
                <a:gridCol w="656260"/>
                <a:gridCol w="656260"/>
                <a:gridCol w="656260"/>
                <a:gridCol w="656260"/>
                <a:gridCol w="656260"/>
                <a:gridCol w="656260"/>
              </a:tblGrid>
              <a:tr h="238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nombre de télés </a:t>
                      </a: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fr-CH" sz="1600" baseline="-250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fr-LU" sz="160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fréquence </a:t>
                      </a: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f</a:t>
                      </a:r>
                      <a:r>
                        <a:rPr lang="fr-CH" sz="1600" baseline="-25000" dirty="0" smtClean="0">
                          <a:solidFill>
                            <a:srgbClr val="00863D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i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0,25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0,33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0,21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0,11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863D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0,04</a:t>
                      </a:r>
                      <a:endParaRPr lang="fr-LU" sz="1600" dirty="0">
                        <a:solidFill>
                          <a:srgbClr val="00863D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ell 14"/>
          <p:cNvGraphicFramePr>
            <a:graphicFrameLocks noGrp="1"/>
          </p:cNvGraphicFramePr>
          <p:nvPr/>
        </p:nvGraphicFramePr>
        <p:xfrm>
          <a:off x="323528" y="4509120"/>
          <a:ext cx="5903735" cy="487680"/>
        </p:xfrm>
        <a:graphic>
          <a:graphicData uri="http://schemas.openxmlformats.org/drawingml/2006/table">
            <a:tbl>
              <a:tblPr/>
              <a:tblGrid>
                <a:gridCol w="1966175"/>
                <a:gridCol w="656260"/>
                <a:gridCol w="656260"/>
                <a:gridCol w="656260"/>
                <a:gridCol w="656260"/>
                <a:gridCol w="656260"/>
                <a:gridCol w="656260"/>
              </a:tblGrid>
              <a:tr h="238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nombre de télés </a:t>
                      </a: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fr-CH" sz="1600" baseline="-250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fr-CH" sz="1600" kern="1200" dirty="0" smtClean="0">
                          <a:solidFill>
                            <a:srgbClr val="007434"/>
                          </a:solidFill>
                          <a:latin typeface="+mn-lt"/>
                          <a:ea typeface="+mn-ea"/>
                          <a:cs typeface="+mn-cs"/>
                        </a:rPr>
                        <a:t>≤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LU" sz="160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fr-LU" sz="160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CH" sz="1600" dirty="0" err="1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fréq</a:t>
                      </a: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 cum. </a:t>
                      </a:r>
                      <a:r>
                        <a:rPr lang="fr-CH" sz="1600" dirty="0" err="1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croiss</a:t>
                      </a: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0,07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0,32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0,65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0,86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0,96</a:t>
                      </a:r>
                      <a:endParaRPr lang="fr-LU" sz="1600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600" b="1" dirty="0" smtClean="0">
                          <a:solidFill>
                            <a:srgbClr val="007434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LU" sz="1600" b="1" dirty="0">
                        <a:solidFill>
                          <a:srgbClr val="007434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319088" y="5516563"/>
          <a:ext cx="3919537" cy="393700"/>
        </p:xfrm>
        <a:graphic>
          <a:graphicData uri="http://schemas.openxmlformats.org/presentationml/2006/ole">
            <p:oleObj spid="_x0000_s13313" name="Equation" r:id="rId4" imgW="3924000" imgH="393480" progId="Equation.DSMT4">
              <p:embed/>
            </p:oleObj>
          </a:graphicData>
        </a:graphic>
      </p:graphicFrame>
      <p:grpSp>
        <p:nvGrpSpPr>
          <p:cNvPr id="27" name="Grupp 26"/>
          <p:cNvGrpSpPr/>
          <p:nvPr/>
        </p:nvGrpSpPr>
        <p:grpSpPr>
          <a:xfrm>
            <a:off x="2411760" y="1052736"/>
            <a:ext cx="432048" cy="1728192"/>
            <a:chOff x="2411760" y="1052736"/>
            <a:chExt cx="432048" cy="1728192"/>
          </a:xfrm>
        </p:grpSpPr>
        <p:sp>
          <p:nvSpPr>
            <p:cNvPr id="18" name="Rechteck 17"/>
            <p:cNvSpPr/>
            <p:nvPr/>
          </p:nvSpPr>
          <p:spPr>
            <a:xfrm>
              <a:off x="2411760" y="1052736"/>
              <a:ext cx="432048" cy="28803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LU"/>
            </a:p>
          </p:txBody>
        </p:sp>
        <p:cxnSp>
          <p:nvCxnSpPr>
            <p:cNvPr id="20" name="Riichte Feil Connecteur 19"/>
            <p:cNvCxnSpPr>
              <a:stCxn id="18" idx="2"/>
            </p:cNvCxnSpPr>
            <p:nvPr/>
          </p:nvCxnSpPr>
          <p:spPr>
            <a:xfrm>
              <a:off x="2627784" y="1340768"/>
              <a:ext cx="0" cy="144016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upp 27"/>
          <p:cNvGrpSpPr/>
          <p:nvPr/>
        </p:nvGrpSpPr>
        <p:grpSpPr>
          <a:xfrm>
            <a:off x="2339752" y="1052736"/>
            <a:ext cx="1224136" cy="1728192"/>
            <a:chOff x="2339752" y="1052736"/>
            <a:chExt cx="1224136" cy="1728192"/>
          </a:xfrm>
        </p:grpSpPr>
        <p:sp>
          <p:nvSpPr>
            <p:cNvPr id="21" name="Rechteck 20"/>
            <p:cNvSpPr/>
            <p:nvPr/>
          </p:nvSpPr>
          <p:spPr>
            <a:xfrm>
              <a:off x="2339752" y="1052736"/>
              <a:ext cx="1224136" cy="28803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LU"/>
            </a:p>
          </p:txBody>
        </p:sp>
        <p:cxnSp>
          <p:nvCxnSpPr>
            <p:cNvPr id="23" name="Riichte Feil Connecteur 22"/>
            <p:cNvCxnSpPr>
              <a:stCxn id="21" idx="2"/>
            </p:cNvCxnSpPr>
            <p:nvPr/>
          </p:nvCxnSpPr>
          <p:spPr>
            <a:xfrm>
              <a:off x="2951820" y="1340768"/>
              <a:ext cx="324036" cy="144016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 28"/>
          <p:cNvGrpSpPr/>
          <p:nvPr/>
        </p:nvGrpSpPr>
        <p:grpSpPr>
          <a:xfrm>
            <a:off x="2339752" y="1052736"/>
            <a:ext cx="1872208" cy="1728192"/>
            <a:chOff x="2339752" y="1052736"/>
            <a:chExt cx="1872208" cy="1728192"/>
          </a:xfrm>
        </p:grpSpPr>
        <p:sp>
          <p:nvSpPr>
            <p:cNvPr id="24" name="Rechteck 23"/>
            <p:cNvSpPr/>
            <p:nvPr/>
          </p:nvSpPr>
          <p:spPr>
            <a:xfrm>
              <a:off x="2339752" y="1052736"/>
              <a:ext cx="1872208" cy="288032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LU"/>
            </a:p>
          </p:txBody>
        </p:sp>
        <p:cxnSp>
          <p:nvCxnSpPr>
            <p:cNvPr id="26" name="Riichte Feil Connecteur 25"/>
            <p:cNvCxnSpPr>
              <a:stCxn id="24" idx="2"/>
            </p:cNvCxnSpPr>
            <p:nvPr/>
          </p:nvCxnSpPr>
          <p:spPr>
            <a:xfrm>
              <a:off x="3275856" y="1340768"/>
              <a:ext cx="648072" cy="144016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 35"/>
          <p:cNvGrpSpPr/>
          <p:nvPr/>
        </p:nvGrpSpPr>
        <p:grpSpPr>
          <a:xfrm>
            <a:off x="6372200" y="1124744"/>
            <a:ext cx="2232248" cy="3024336"/>
            <a:chOff x="6372200" y="1124744"/>
            <a:chExt cx="2232248" cy="3024336"/>
          </a:xfrm>
        </p:grpSpPr>
        <p:sp>
          <p:nvSpPr>
            <p:cNvPr id="34" name="No lénks gekrëmmte Feil 33"/>
            <p:cNvSpPr/>
            <p:nvPr/>
          </p:nvSpPr>
          <p:spPr>
            <a:xfrm>
              <a:off x="6372200" y="1124744"/>
              <a:ext cx="792088" cy="302433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LU" dirty="0">
                <a:solidFill>
                  <a:schemeClr val="tx1"/>
                </a:solidFill>
              </a:endParaRP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7236296" y="2420888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b="1" dirty="0" smtClean="0">
                  <a:solidFill>
                    <a:schemeClr val="accent1">
                      <a:lumMod val="75000"/>
                    </a:schemeClr>
                  </a:solidFill>
                </a:rPr>
                <a:t>: 112</a:t>
              </a:r>
              <a:endParaRPr lang="fr-L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9" name="Grupp 38"/>
          <p:cNvGrpSpPr/>
          <p:nvPr/>
        </p:nvGrpSpPr>
        <p:grpSpPr>
          <a:xfrm>
            <a:off x="6444208" y="2852936"/>
            <a:ext cx="1440160" cy="2160240"/>
            <a:chOff x="6444208" y="2852936"/>
            <a:chExt cx="1440160" cy="2160240"/>
          </a:xfrm>
        </p:grpSpPr>
        <p:sp>
          <p:nvSpPr>
            <p:cNvPr id="37" name="No lénks gekrëmmte Feil 36"/>
            <p:cNvSpPr/>
            <p:nvPr/>
          </p:nvSpPr>
          <p:spPr>
            <a:xfrm>
              <a:off x="6444208" y="2852936"/>
              <a:ext cx="576064" cy="2160240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LU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7236296" y="3933056"/>
              <a:ext cx="64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LU" b="1" dirty="0" smtClean="0">
                  <a:solidFill>
                    <a:schemeClr val="accent1">
                      <a:lumMod val="75000"/>
                    </a:schemeClr>
                  </a:solidFill>
                </a:rPr>
                <a:t>: 112</a:t>
              </a:r>
              <a:endParaRPr lang="fr-L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4" end="1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charRg st="14" end="1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08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charRg st="108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40" end="1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charRg st="140" end="1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173" end="2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charRg st="173" end="2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39" end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charRg st="239" end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02" end="3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">
                                            <p:txEl>
                                              <p:charRg st="302" end="3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71" end="46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">
                                            <p:txEl>
                                              <p:charRg st="371" end="46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105</Words>
  <Application>Microsoft Office PowerPoint</Application>
  <PresentationFormat>Ecran Show (4:3)</PresentationFormat>
  <Paragraphs>80</Paragraphs>
  <Slides>1</Slides>
  <Notes>1</Notes>
  <HiddenSlides>0</HiddenSlides>
  <MMClips>0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Incorporéiert OLE-Serveuren</vt:lpstr>
      </vt:variant>
      <vt:variant>
        <vt:i4>1</vt:i4>
      </vt:variant>
      <vt:variant>
        <vt:lpstr>Diatitelen</vt:lpstr>
      </vt:variant>
      <vt:variant>
        <vt:i4>1</vt:i4>
      </vt:variant>
    </vt:vector>
  </HeadingPairs>
  <TitlesOfParts>
    <vt:vector size="3" baseType="lpstr">
      <vt:lpstr>Office Thema</vt:lpstr>
      <vt:lpstr>MathType 5.0 Equation</vt:lpstr>
      <vt:lpstr>Dia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Jerry Kreins</dc:creator>
  <cp:lastModifiedBy>Jerry Kreins</cp:lastModifiedBy>
  <cp:revision>9</cp:revision>
  <dcterms:created xsi:type="dcterms:W3CDTF">2012-11-04T13:51:15Z</dcterms:created>
  <dcterms:modified xsi:type="dcterms:W3CDTF">2012-11-04T15:13:50Z</dcterms:modified>
</cp:coreProperties>
</file>