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ëttselte Stil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ëttselte Stil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Ënn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b-LU" smtClean="0"/>
              <a:t>Klickt, fir de Stil vum Basis-Ënnertitel ze änneren</a:t>
            </a:r>
            <a:endParaRPr lang="fr-LU"/>
          </a:p>
        </p:txBody>
      </p:sp>
      <p:sp>
        <p:nvSpPr>
          <p:cNvPr id="4" name="Reservéierte Plaz fi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AEEDA-D65C-4225-909E-CA490085EC1A}" type="datetimeFigureOut">
              <a:rPr lang="fr-LU" smtClean="0"/>
              <a:pPr/>
              <a:t>06/11/2012</a:t>
            </a:fld>
            <a:endParaRPr lang="fr-LU"/>
          </a:p>
        </p:txBody>
      </p:sp>
      <p:sp>
        <p:nvSpPr>
          <p:cNvPr id="5" name="Reservéierte Plaz fir Fousszeilen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6" name="Reservéierte Plaz fir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7AD5E-5C1C-482A-906A-5138203A4B07}" type="slidenum">
              <a:rPr lang="fr-LU" smtClean="0"/>
              <a:pPr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a vertikale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Reservéierte Plaz fir vertikalen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b-LU" smtClean="0"/>
              <a:t>Klickt fir de Stil vum Basis-Titel ze edité.</a:t>
            </a:r>
          </a:p>
          <a:p>
            <a:pPr lvl="1"/>
            <a:r>
              <a:rPr lang="lb-LU" smtClean="0"/>
              <a:t>Zweeten Niveau</a:t>
            </a:r>
          </a:p>
          <a:p>
            <a:pPr lvl="2"/>
            <a:r>
              <a:rPr lang="lb-LU" smtClean="0"/>
              <a:t>Drëtten Niveau</a:t>
            </a:r>
          </a:p>
          <a:p>
            <a:pPr lvl="3"/>
            <a:r>
              <a:rPr lang="lb-LU" smtClean="0"/>
              <a:t>Véierten Niveau</a:t>
            </a:r>
          </a:p>
          <a:p>
            <a:pPr lvl="4"/>
            <a:r>
              <a:rPr lang="lb-LU" smtClean="0"/>
              <a:t>Fënnëften Niveau</a:t>
            </a:r>
            <a:endParaRPr lang="fr-LU"/>
          </a:p>
        </p:txBody>
      </p:sp>
      <p:sp>
        <p:nvSpPr>
          <p:cNvPr id="4" name="Reservéierte Plaz fi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AEEDA-D65C-4225-909E-CA490085EC1A}" type="datetimeFigureOut">
              <a:rPr lang="fr-LU" smtClean="0"/>
              <a:pPr/>
              <a:t>06/11/2012</a:t>
            </a:fld>
            <a:endParaRPr lang="fr-LU"/>
          </a:p>
        </p:txBody>
      </p:sp>
      <p:sp>
        <p:nvSpPr>
          <p:cNvPr id="5" name="Reservéierte Plaz fir Fousszeilen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6" name="Reservéierte Plaz fir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7AD5E-5C1C-482A-906A-5138203A4B07}" type="slidenum">
              <a:rPr lang="fr-LU" smtClean="0"/>
              <a:pPr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n Titel a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n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Reservéierte Plaz fir vertikalen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lb-LU" smtClean="0"/>
              <a:t>Klickt fir de Stil vum Basis-Titel ze edité.</a:t>
            </a:r>
          </a:p>
          <a:p>
            <a:pPr lvl="1"/>
            <a:r>
              <a:rPr lang="lb-LU" smtClean="0"/>
              <a:t>Zweeten Niveau</a:t>
            </a:r>
          </a:p>
          <a:p>
            <a:pPr lvl="2"/>
            <a:r>
              <a:rPr lang="lb-LU" smtClean="0"/>
              <a:t>Drëtten Niveau</a:t>
            </a:r>
          </a:p>
          <a:p>
            <a:pPr lvl="3"/>
            <a:r>
              <a:rPr lang="lb-LU" smtClean="0"/>
              <a:t>Véierten Niveau</a:t>
            </a:r>
          </a:p>
          <a:p>
            <a:pPr lvl="4"/>
            <a:r>
              <a:rPr lang="lb-LU" smtClean="0"/>
              <a:t>Fënnëften Niveau</a:t>
            </a:r>
            <a:endParaRPr lang="fr-LU"/>
          </a:p>
        </p:txBody>
      </p:sp>
      <p:sp>
        <p:nvSpPr>
          <p:cNvPr id="4" name="Reservéierte Plaz fi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AEEDA-D65C-4225-909E-CA490085EC1A}" type="datetimeFigureOut">
              <a:rPr lang="fr-LU" smtClean="0"/>
              <a:pPr/>
              <a:t>06/11/2012</a:t>
            </a:fld>
            <a:endParaRPr lang="fr-LU"/>
          </a:p>
        </p:txBody>
      </p:sp>
      <p:sp>
        <p:nvSpPr>
          <p:cNvPr id="5" name="Reservéierte Plaz fir Fousszeilen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6" name="Reservéierte Plaz fir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7AD5E-5C1C-482A-906A-5138203A4B07}" type="slidenum">
              <a:rPr lang="fr-LU" smtClean="0"/>
              <a:pPr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an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Reservéierte Plaz fir Inhal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b-LU" smtClean="0"/>
              <a:t>Klickt fir de Stil vum Basis-Titel ze edité.</a:t>
            </a:r>
          </a:p>
          <a:p>
            <a:pPr lvl="1"/>
            <a:r>
              <a:rPr lang="lb-LU" smtClean="0"/>
              <a:t>Zweeten Niveau</a:t>
            </a:r>
          </a:p>
          <a:p>
            <a:pPr lvl="2"/>
            <a:r>
              <a:rPr lang="lb-LU" smtClean="0"/>
              <a:t>Drëtten Niveau</a:t>
            </a:r>
          </a:p>
          <a:p>
            <a:pPr lvl="3"/>
            <a:r>
              <a:rPr lang="lb-LU" smtClean="0"/>
              <a:t>Véierten Niveau</a:t>
            </a:r>
          </a:p>
          <a:p>
            <a:pPr lvl="4"/>
            <a:r>
              <a:rPr lang="lb-LU" smtClean="0"/>
              <a:t>Fënnëften Niveau</a:t>
            </a:r>
            <a:endParaRPr lang="fr-LU"/>
          </a:p>
        </p:txBody>
      </p:sp>
      <p:sp>
        <p:nvSpPr>
          <p:cNvPr id="4" name="Reservéierte Plaz fi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AEEDA-D65C-4225-909E-CA490085EC1A}" type="datetimeFigureOut">
              <a:rPr lang="fr-LU" smtClean="0"/>
              <a:pPr/>
              <a:t>06/11/2012</a:t>
            </a:fld>
            <a:endParaRPr lang="fr-LU"/>
          </a:p>
        </p:txBody>
      </p:sp>
      <p:sp>
        <p:nvSpPr>
          <p:cNvPr id="5" name="Reservéierte Plaz fir Fousszeilen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6" name="Reservéierte Plaz fir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7AD5E-5C1C-482A-906A-5138203A4B07}" type="slidenum">
              <a:rPr lang="fr-LU" smtClean="0"/>
              <a:pPr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tiouns Kappze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Reservéierte Plaz fi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b-LU" smtClean="0"/>
              <a:t>Klickt fir de Stil vum Basis-Titel ze edité.</a:t>
            </a:r>
          </a:p>
        </p:txBody>
      </p:sp>
      <p:sp>
        <p:nvSpPr>
          <p:cNvPr id="4" name="Reservéierte Plaz fi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AEEDA-D65C-4225-909E-CA490085EC1A}" type="datetimeFigureOut">
              <a:rPr lang="fr-LU" smtClean="0"/>
              <a:pPr/>
              <a:t>06/11/2012</a:t>
            </a:fld>
            <a:endParaRPr lang="fr-LU"/>
          </a:p>
        </p:txBody>
      </p:sp>
      <p:sp>
        <p:nvSpPr>
          <p:cNvPr id="5" name="Reservéierte Plaz fir Fousszeilen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6" name="Reservéierte Plaz fir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7AD5E-5C1C-482A-906A-5138203A4B07}" type="slidenum">
              <a:rPr lang="fr-LU" smtClean="0"/>
              <a:pPr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e Inhal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Reservéierte Plaz fir Inhal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b-LU" smtClean="0"/>
              <a:t>Klickt fir de Stil vum Basis-Titel ze edité.</a:t>
            </a:r>
          </a:p>
          <a:p>
            <a:pPr lvl="1"/>
            <a:r>
              <a:rPr lang="lb-LU" smtClean="0"/>
              <a:t>Zweeten Niveau</a:t>
            </a:r>
          </a:p>
          <a:p>
            <a:pPr lvl="2"/>
            <a:r>
              <a:rPr lang="lb-LU" smtClean="0"/>
              <a:t>Drëtten Niveau</a:t>
            </a:r>
          </a:p>
          <a:p>
            <a:pPr lvl="3"/>
            <a:r>
              <a:rPr lang="lb-LU" smtClean="0"/>
              <a:t>Véierten Niveau</a:t>
            </a:r>
          </a:p>
          <a:p>
            <a:pPr lvl="4"/>
            <a:r>
              <a:rPr lang="lb-LU" smtClean="0"/>
              <a:t>Fënnëften Niveau</a:t>
            </a:r>
            <a:endParaRPr lang="fr-LU"/>
          </a:p>
        </p:txBody>
      </p:sp>
      <p:sp>
        <p:nvSpPr>
          <p:cNvPr id="4" name="Reservéierte Plaz fir Inhal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b-LU" smtClean="0"/>
              <a:t>Klickt fir de Stil vum Basis-Titel ze edité.</a:t>
            </a:r>
          </a:p>
          <a:p>
            <a:pPr lvl="1"/>
            <a:r>
              <a:rPr lang="lb-LU" smtClean="0"/>
              <a:t>Zweeten Niveau</a:t>
            </a:r>
          </a:p>
          <a:p>
            <a:pPr lvl="2"/>
            <a:r>
              <a:rPr lang="lb-LU" smtClean="0"/>
              <a:t>Drëtten Niveau</a:t>
            </a:r>
          </a:p>
          <a:p>
            <a:pPr lvl="3"/>
            <a:r>
              <a:rPr lang="lb-LU" smtClean="0"/>
              <a:t>Véierten Niveau</a:t>
            </a:r>
          </a:p>
          <a:p>
            <a:pPr lvl="4"/>
            <a:r>
              <a:rPr lang="lb-LU" smtClean="0"/>
              <a:t>Fënnëften Niveau</a:t>
            </a:r>
            <a:endParaRPr lang="fr-LU"/>
          </a:p>
        </p:txBody>
      </p:sp>
      <p:sp>
        <p:nvSpPr>
          <p:cNvPr id="5" name="Reservéierte Plaz fi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AEEDA-D65C-4225-909E-CA490085EC1A}" type="datetimeFigureOut">
              <a:rPr lang="fr-LU" smtClean="0"/>
              <a:pPr/>
              <a:t>06/11/2012</a:t>
            </a:fld>
            <a:endParaRPr lang="fr-LU"/>
          </a:p>
        </p:txBody>
      </p:sp>
      <p:sp>
        <p:nvSpPr>
          <p:cNvPr id="6" name="Reservéierte Plaz fir Fousszeilen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7" name="Reservéierte Plaz fir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7AD5E-5C1C-482A-906A-5138203A4B07}" type="slidenum">
              <a:rPr lang="fr-LU" smtClean="0"/>
              <a:pPr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a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Reservéierte Plaz fi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b-LU" smtClean="0"/>
              <a:t>Klickt fir de Stil vum Basis-Titel ze edité.</a:t>
            </a:r>
          </a:p>
        </p:txBody>
      </p:sp>
      <p:sp>
        <p:nvSpPr>
          <p:cNvPr id="4" name="Reservéierte Plaz fir Inhal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b-LU" smtClean="0"/>
              <a:t>Klickt fir de Stil vum Basis-Titel ze edité.</a:t>
            </a:r>
          </a:p>
          <a:p>
            <a:pPr lvl="1"/>
            <a:r>
              <a:rPr lang="lb-LU" smtClean="0"/>
              <a:t>Zweeten Niveau</a:t>
            </a:r>
          </a:p>
          <a:p>
            <a:pPr lvl="2"/>
            <a:r>
              <a:rPr lang="lb-LU" smtClean="0"/>
              <a:t>Drëtten Niveau</a:t>
            </a:r>
          </a:p>
          <a:p>
            <a:pPr lvl="3"/>
            <a:r>
              <a:rPr lang="lb-LU" smtClean="0"/>
              <a:t>Véierten Niveau</a:t>
            </a:r>
          </a:p>
          <a:p>
            <a:pPr lvl="4"/>
            <a:r>
              <a:rPr lang="lb-LU" smtClean="0"/>
              <a:t>Fënnëften Niveau</a:t>
            </a:r>
            <a:endParaRPr lang="fr-LU"/>
          </a:p>
        </p:txBody>
      </p:sp>
      <p:sp>
        <p:nvSpPr>
          <p:cNvPr id="5" name="Reservéierte Plaz fi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b-LU" smtClean="0"/>
              <a:t>Klickt fir de Stil vum Basis-Titel ze edité.</a:t>
            </a:r>
          </a:p>
        </p:txBody>
      </p:sp>
      <p:sp>
        <p:nvSpPr>
          <p:cNvPr id="6" name="Reservéierte Plaz fir Inhal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b-LU" smtClean="0"/>
              <a:t>Klickt fir de Stil vum Basis-Titel ze edité.</a:t>
            </a:r>
          </a:p>
          <a:p>
            <a:pPr lvl="1"/>
            <a:r>
              <a:rPr lang="lb-LU" smtClean="0"/>
              <a:t>Zweeten Niveau</a:t>
            </a:r>
          </a:p>
          <a:p>
            <a:pPr lvl="2"/>
            <a:r>
              <a:rPr lang="lb-LU" smtClean="0"/>
              <a:t>Drëtten Niveau</a:t>
            </a:r>
          </a:p>
          <a:p>
            <a:pPr lvl="3"/>
            <a:r>
              <a:rPr lang="lb-LU" smtClean="0"/>
              <a:t>Véierten Niveau</a:t>
            </a:r>
          </a:p>
          <a:p>
            <a:pPr lvl="4"/>
            <a:r>
              <a:rPr lang="lb-LU" smtClean="0"/>
              <a:t>Fënnëften Niveau</a:t>
            </a:r>
            <a:endParaRPr lang="fr-LU"/>
          </a:p>
        </p:txBody>
      </p:sp>
      <p:sp>
        <p:nvSpPr>
          <p:cNvPr id="7" name="Reservéierte Plaz fi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AEEDA-D65C-4225-909E-CA490085EC1A}" type="datetimeFigureOut">
              <a:rPr lang="fr-LU" smtClean="0"/>
              <a:pPr/>
              <a:t>06/11/2012</a:t>
            </a:fld>
            <a:endParaRPr lang="fr-LU"/>
          </a:p>
        </p:txBody>
      </p:sp>
      <p:sp>
        <p:nvSpPr>
          <p:cNvPr id="8" name="Reservéierte Plaz fir Fousszeilen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9" name="Reservéierte Plaz fir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7AD5E-5C1C-482A-906A-5138203A4B07}" type="slidenum">
              <a:rPr lang="fr-LU" smtClean="0"/>
              <a:pPr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ëmm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Reservéierte Plaz fi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AEEDA-D65C-4225-909E-CA490085EC1A}" type="datetimeFigureOut">
              <a:rPr lang="fr-LU" smtClean="0"/>
              <a:pPr/>
              <a:t>06/11/2012</a:t>
            </a:fld>
            <a:endParaRPr lang="fr-LU"/>
          </a:p>
        </p:txBody>
      </p:sp>
      <p:sp>
        <p:nvSpPr>
          <p:cNvPr id="4" name="Reservéierte Plaz fir Fousszeilen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5" name="Reservéierte Plaz fir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7AD5E-5C1C-482A-906A-5138203A4B07}" type="slidenum">
              <a:rPr lang="fr-LU" smtClean="0"/>
              <a:pPr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id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servéierte Plaz fi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AEEDA-D65C-4225-909E-CA490085EC1A}" type="datetimeFigureOut">
              <a:rPr lang="fr-LU" smtClean="0"/>
              <a:pPr/>
              <a:t>06/11/2012</a:t>
            </a:fld>
            <a:endParaRPr lang="fr-LU"/>
          </a:p>
        </p:txBody>
      </p:sp>
      <p:sp>
        <p:nvSpPr>
          <p:cNvPr id="3" name="Reservéierte Plaz fir Fousszeilen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4" name="Reservéierte Plaz fir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7AD5E-5C1C-482A-906A-5138203A4B07}" type="slidenum">
              <a:rPr lang="fr-LU" smtClean="0"/>
              <a:pPr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at Beschrë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Reservéierte Plaz fir Inhal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b-LU" smtClean="0"/>
              <a:t>Klickt fir de Stil vum Basis-Titel ze edité.</a:t>
            </a:r>
          </a:p>
          <a:p>
            <a:pPr lvl="1"/>
            <a:r>
              <a:rPr lang="lb-LU" smtClean="0"/>
              <a:t>Zweeten Niveau</a:t>
            </a:r>
          </a:p>
          <a:p>
            <a:pPr lvl="2"/>
            <a:r>
              <a:rPr lang="lb-LU" smtClean="0"/>
              <a:t>Drëtten Niveau</a:t>
            </a:r>
          </a:p>
          <a:p>
            <a:pPr lvl="3"/>
            <a:r>
              <a:rPr lang="lb-LU" smtClean="0"/>
              <a:t>Véierten Niveau</a:t>
            </a:r>
          </a:p>
          <a:p>
            <a:pPr lvl="4"/>
            <a:r>
              <a:rPr lang="lb-LU" smtClean="0"/>
              <a:t>Fënnëften Niveau</a:t>
            </a:r>
            <a:endParaRPr lang="fr-LU"/>
          </a:p>
        </p:txBody>
      </p:sp>
      <p:sp>
        <p:nvSpPr>
          <p:cNvPr id="4" name="Reservéierte Plaz fi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b-LU" smtClean="0"/>
              <a:t>Klickt fir de Stil vum Basis-Titel ze edité.</a:t>
            </a:r>
          </a:p>
        </p:txBody>
      </p:sp>
      <p:sp>
        <p:nvSpPr>
          <p:cNvPr id="5" name="Reservéierte Plaz fi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AEEDA-D65C-4225-909E-CA490085EC1A}" type="datetimeFigureOut">
              <a:rPr lang="fr-LU" smtClean="0"/>
              <a:pPr/>
              <a:t>06/11/2012</a:t>
            </a:fld>
            <a:endParaRPr lang="fr-LU"/>
          </a:p>
        </p:txBody>
      </p:sp>
      <p:sp>
        <p:nvSpPr>
          <p:cNvPr id="6" name="Reservéierte Plaz fir Fousszeilen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7" name="Reservéierte Plaz fir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7AD5E-5C1C-482A-906A-5138203A4B07}" type="slidenum">
              <a:rPr lang="fr-LU" smtClean="0"/>
              <a:pPr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at Beschrë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Reservéierte Plaz fi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LU"/>
          </a:p>
        </p:txBody>
      </p:sp>
      <p:sp>
        <p:nvSpPr>
          <p:cNvPr id="4" name="Reservéierte Plaz fi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b-LU" smtClean="0"/>
              <a:t>Klickt fir de Stil vum Basis-Titel ze edité.</a:t>
            </a:r>
          </a:p>
        </p:txBody>
      </p:sp>
      <p:sp>
        <p:nvSpPr>
          <p:cNvPr id="5" name="Reservéierte Plaz fi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AEEDA-D65C-4225-909E-CA490085EC1A}" type="datetimeFigureOut">
              <a:rPr lang="fr-LU" smtClean="0"/>
              <a:pPr/>
              <a:t>06/11/2012</a:t>
            </a:fld>
            <a:endParaRPr lang="fr-LU"/>
          </a:p>
        </p:txBody>
      </p:sp>
      <p:sp>
        <p:nvSpPr>
          <p:cNvPr id="6" name="Reservéierte Plaz fir Fousszeilen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7" name="Reservéierte Plaz fir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7AD5E-5C1C-482A-906A-5138203A4B07}" type="slidenum">
              <a:rPr lang="fr-LU" smtClean="0"/>
              <a:pPr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Reservéierte Plaz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Reservéierte Plaz fi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b-LU" smtClean="0"/>
              <a:t>Klickt fir de Stil vum Basis-Titel ze edité.</a:t>
            </a:r>
          </a:p>
          <a:p>
            <a:pPr lvl="1"/>
            <a:r>
              <a:rPr lang="lb-LU" smtClean="0"/>
              <a:t>Zweeten Niveau</a:t>
            </a:r>
          </a:p>
          <a:p>
            <a:pPr lvl="2"/>
            <a:r>
              <a:rPr lang="lb-LU" smtClean="0"/>
              <a:t>Drëtten Niveau</a:t>
            </a:r>
          </a:p>
          <a:p>
            <a:pPr lvl="3"/>
            <a:r>
              <a:rPr lang="lb-LU" smtClean="0"/>
              <a:t>Véierten Niveau</a:t>
            </a:r>
          </a:p>
          <a:p>
            <a:pPr lvl="4"/>
            <a:r>
              <a:rPr lang="lb-LU" smtClean="0"/>
              <a:t>Fënnëften Niveau</a:t>
            </a:r>
            <a:endParaRPr lang="fr-LU"/>
          </a:p>
        </p:txBody>
      </p:sp>
      <p:sp>
        <p:nvSpPr>
          <p:cNvPr id="4" name="Reservéierte Plaz fi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AEEDA-D65C-4225-909E-CA490085EC1A}" type="datetimeFigureOut">
              <a:rPr lang="fr-LU" smtClean="0"/>
              <a:pPr/>
              <a:t>06/11/2012</a:t>
            </a:fld>
            <a:endParaRPr lang="fr-LU"/>
          </a:p>
        </p:txBody>
      </p:sp>
      <p:sp>
        <p:nvSpPr>
          <p:cNvPr id="5" name="Reservéierte Plaz fir Fousszeilen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LU"/>
          </a:p>
        </p:txBody>
      </p:sp>
      <p:sp>
        <p:nvSpPr>
          <p:cNvPr id="6" name="Reservéierte Plaz fir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A7AD5E-5C1C-482A-906A-5138203A4B07}" type="slidenum">
              <a:rPr lang="fr-LU" smtClean="0"/>
              <a:pPr/>
              <a:t>‹#›</a:t>
            </a:fld>
            <a:endParaRPr lang="fr-L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179512" y="116632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/>
              <a:t>Exercice 3.04</a:t>
            </a:r>
            <a:endParaRPr lang="fr-LU" dirty="0"/>
          </a:p>
          <a:p>
            <a:r>
              <a:rPr lang="fr-CH" dirty="0"/>
              <a:t>1° Calculer la moyenne, la médiane et l’étendue des séries </a:t>
            </a:r>
            <a:r>
              <a:rPr lang="fr-CH" dirty="0" smtClean="0"/>
              <a:t>suivantes :</a:t>
            </a:r>
          </a:p>
          <a:p>
            <a:r>
              <a:rPr lang="fr-CH" dirty="0" smtClean="0"/>
              <a:t>		</a:t>
            </a:r>
            <a:endParaRPr lang="fr-LU" dirty="0" smtClean="0"/>
          </a:p>
          <a:p>
            <a:r>
              <a:rPr lang="fr-CH" dirty="0"/>
              <a:t>			</a:t>
            </a:r>
            <a:endParaRPr lang="fr-LU" dirty="0"/>
          </a:p>
        </p:txBody>
      </p:sp>
      <p:graphicFrame>
        <p:nvGraphicFramePr>
          <p:cNvPr id="6" name="Tabell 5"/>
          <p:cNvGraphicFramePr>
            <a:graphicFrameLocks noGrp="1"/>
          </p:cNvGraphicFramePr>
          <p:nvPr/>
        </p:nvGraphicFramePr>
        <p:xfrm>
          <a:off x="251520" y="764704"/>
          <a:ext cx="5184576" cy="51816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024336"/>
                <a:gridCol w="792088"/>
                <a:gridCol w="720080"/>
                <a:gridCol w="648072"/>
              </a:tblGrid>
              <a:tr h="288000">
                <a:tc>
                  <a:txBody>
                    <a:bodyPr/>
                    <a:lstStyle/>
                    <a:p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err="1" smtClean="0"/>
                        <a:t>Moy</a:t>
                      </a:r>
                      <a:r>
                        <a:rPr lang="fr-LU" sz="1400" dirty="0" smtClean="0"/>
                        <a:t>.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Méd.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err="1" smtClean="0"/>
                        <a:t>Ét</a:t>
                      </a:r>
                      <a:r>
                        <a:rPr lang="fr-LU" sz="1400" dirty="0" smtClean="0"/>
                        <a:t>.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a) 0 0 0 0 0 0 0 0 0 0 66 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0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66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b) 0 0 0 0 0 11 </a:t>
                      </a:r>
                      <a:r>
                        <a:rPr lang="fr-CH" sz="1400" dirty="0" err="1" smtClean="0"/>
                        <a:t>11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11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11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11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11</a:t>
                      </a:r>
                      <a:r>
                        <a:rPr lang="fr-CH" sz="1400" dirty="0" smtClean="0"/>
                        <a:t> 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11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11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c) 0 0 0 0 0 0 13 </a:t>
                      </a:r>
                      <a:r>
                        <a:rPr lang="fr-CH" sz="1400" dirty="0" err="1" smtClean="0"/>
                        <a:t>13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13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13</a:t>
                      </a:r>
                      <a:r>
                        <a:rPr lang="fr-CH" sz="1400" dirty="0" smtClean="0"/>
                        <a:t> 14 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0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14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d) 6 6 6 6 6 6 6 6 6 6 6 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0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e) 1 2 3 4 5 6 7 8 9 10 11 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10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f) 1 1 1 2 2 3 3 11 12 15 </a:t>
                      </a:r>
                      <a:r>
                        <a:rPr lang="fr-CH" sz="1400" dirty="0" err="1" smtClean="0"/>
                        <a:t>15</a:t>
                      </a:r>
                      <a:r>
                        <a:rPr lang="fr-CH" sz="1400" dirty="0" smtClean="0"/>
                        <a:t> 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3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14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g) 0 0 0 0 0 8 9 9 9 9 9 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≈ 4,8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9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h) 8 8 8 8 8 8 9 9 10 12 16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≈ 9,45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h’) 16 </a:t>
                      </a:r>
                      <a:r>
                        <a:rPr lang="fr-CH" sz="1400" dirty="0" err="1" smtClean="0"/>
                        <a:t>16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16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16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16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16</a:t>
                      </a:r>
                      <a:r>
                        <a:rPr lang="fr-CH" sz="1400" dirty="0" smtClean="0"/>
                        <a:t> 18 </a:t>
                      </a:r>
                      <a:r>
                        <a:rPr lang="fr-CH" sz="1400" dirty="0" err="1" smtClean="0"/>
                        <a:t>18</a:t>
                      </a:r>
                      <a:r>
                        <a:rPr lang="fr-CH" sz="1400" dirty="0" smtClean="0"/>
                        <a:t> 20 24 32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≈ 18,9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16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16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i) 4 4 4 4 4 8 12 </a:t>
                      </a:r>
                      <a:r>
                        <a:rPr lang="fr-CH" sz="1400" dirty="0" err="1" smtClean="0"/>
                        <a:t>12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12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12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12</a:t>
                      </a:r>
                      <a:endParaRPr lang="fr-CH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j) 1 1 2 6 7 8 8 8 8 9 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≈ 6,09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k) 91 </a:t>
                      </a:r>
                      <a:r>
                        <a:rPr lang="fr-CH" sz="1400" dirty="0" err="1" smtClean="0"/>
                        <a:t>91</a:t>
                      </a:r>
                      <a:r>
                        <a:rPr lang="fr-CH" sz="1400" dirty="0" smtClean="0"/>
                        <a:t> 92 96 97 98 </a:t>
                      </a:r>
                      <a:r>
                        <a:rPr lang="fr-CH" sz="1400" dirty="0" err="1" smtClean="0"/>
                        <a:t>98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98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98</a:t>
                      </a:r>
                      <a:r>
                        <a:rPr lang="fr-CH" sz="1400" dirty="0" smtClean="0"/>
                        <a:t> 99 </a:t>
                      </a:r>
                      <a:r>
                        <a:rPr lang="fr-CH" sz="1400" dirty="0" err="1" smtClean="0"/>
                        <a:t>99</a:t>
                      </a:r>
                      <a:endParaRPr lang="fr-CH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≈ 96,09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98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l) 1 1 2 6 7 7 8 8 8 9 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7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m) 1 1 2 6 7 8 8 8 8 9 100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≈ 14,27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99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n) 1 2 6 7 8 8 8 8 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≈ 6,33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o) 2 6 7 8 8 8 8 </a:t>
                      </a:r>
                      <a:endParaRPr lang="fr-LU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≈ 6,71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</a:t>
                      </a:r>
                      <a:endParaRPr lang="fr-LU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5903640" y="836712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2° Comment évoluent les 3 paramètres statistiques (moyenne, médiane, étendue</a:t>
            </a:r>
            <a:r>
              <a:rPr lang="fr-CH" dirty="0" smtClean="0"/>
              <a:t>)… 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5868144" y="1844824"/>
            <a:ext cx="3275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a) si on ajoute le même nombre à chaque valeur de la série ? </a:t>
            </a:r>
            <a:endParaRPr lang="fr-LU" dirty="0"/>
          </a:p>
        </p:txBody>
      </p:sp>
      <p:sp>
        <p:nvSpPr>
          <p:cNvPr id="10" name="Textfeld 9"/>
          <p:cNvSpPr txBox="1"/>
          <p:nvPr/>
        </p:nvSpPr>
        <p:spPr>
          <a:xfrm>
            <a:off x="5940152" y="2636912"/>
            <a:ext cx="2520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LU" dirty="0" smtClean="0">
                <a:solidFill>
                  <a:srgbClr val="006600"/>
                </a:solidFill>
              </a:rPr>
              <a:t>La moyenne et la médiane </a:t>
            </a:r>
            <a:r>
              <a:rPr lang="fr-LU" dirty="0" smtClean="0">
                <a:solidFill>
                  <a:srgbClr val="006600"/>
                </a:solidFill>
              </a:rPr>
              <a:t>augmentent de ce </a:t>
            </a:r>
            <a:r>
              <a:rPr lang="fr-LU" dirty="0" smtClean="0">
                <a:solidFill>
                  <a:srgbClr val="006600"/>
                </a:solidFill>
              </a:rPr>
              <a:t>nombre.</a:t>
            </a:r>
          </a:p>
          <a:p>
            <a:r>
              <a:rPr lang="fr-LU" dirty="0" smtClean="0">
                <a:solidFill>
                  <a:srgbClr val="006600"/>
                </a:solidFill>
              </a:rPr>
              <a:t>L’étendue reste la même.</a:t>
            </a:r>
            <a:endParaRPr lang="fr-LU" dirty="0">
              <a:solidFill>
                <a:srgbClr val="006600"/>
              </a:solidFill>
            </a:endParaRPr>
          </a:p>
        </p:txBody>
      </p:sp>
      <p:sp>
        <p:nvSpPr>
          <p:cNvPr id="12" name="Feil no lénks 11"/>
          <p:cNvSpPr/>
          <p:nvPr/>
        </p:nvSpPr>
        <p:spPr>
          <a:xfrm>
            <a:off x="5508104" y="4149080"/>
            <a:ext cx="432048" cy="21602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LU"/>
          </a:p>
        </p:txBody>
      </p:sp>
      <p:sp>
        <p:nvSpPr>
          <p:cNvPr id="13" name="Feil no lénks 12"/>
          <p:cNvSpPr/>
          <p:nvPr/>
        </p:nvSpPr>
        <p:spPr>
          <a:xfrm>
            <a:off x="5508104" y="4509120"/>
            <a:ext cx="432048" cy="21602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L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179512" y="116632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/>
              <a:t>Exercice 3.04</a:t>
            </a:r>
            <a:endParaRPr lang="fr-LU" dirty="0"/>
          </a:p>
          <a:p>
            <a:r>
              <a:rPr lang="fr-CH" dirty="0"/>
              <a:t>1° Calculer la moyenne, la médiane et l’étendue des séries </a:t>
            </a:r>
            <a:r>
              <a:rPr lang="fr-CH" dirty="0" smtClean="0"/>
              <a:t>suivantes :</a:t>
            </a:r>
          </a:p>
          <a:p>
            <a:r>
              <a:rPr lang="fr-CH" dirty="0" smtClean="0"/>
              <a:t>		</a:t>
            </a:r>
            <a:endParaRPr lang="fr-LU" dirty="0" smtClean="0"/>
          </a:p>
          <a:p>
            <a:r>
              <a:rPr lang="fr-CH" dirty="0"/>
              <a:t>			</a:t>
            </a:r>
            <a:endParaRPr lang="fr-LU" dirty="0"/>
          </a:p>
        </p:txBody>
      </p:sp>
      <p:graphicFrame>
        <p:nvGraphicFramePr>
          <p:cNvPr id="6" name="Tabell 5"/>
          <p:cNvGraphicFramePr>
            <a:graphicFrameLocks noGrp="1"/>
          </p:cNvGraphicFramePr>
          <p:nvPr/>
        </p:nvGraphicFramePr>
        <p:xfrm>
          <a:off x="251520" y="764704"/>
          <a:ext cx="5184576" cy="51816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024336"/>
                <a:gridCol w="792088"/>
                <a:gridCol w="720080"/>
                <a:gridCol w="648072"/>
              </a:tblGrid>
              <a:tr h="288000">
                <a:tc>
                  <a:txBody>
                    <a:bodyPr/>
                    <a:lstStyle/>
                    <a:p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err="1" smtClean="0"/>
                        <a:t>Moy</a:t>
                      </a:r>
                      <a:r>
                        <a:rPr lang="fr-LU" sz="1400" dirty="0" smtClean="0"/>
                        <a:t>.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Méd.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err="1" smtClean="0"/>
                        <a:t>Ét</a:t>
                      </a:r>
                      <a:r>
                        <a:rPr lang="fr-LU" sz="1400" dirty="0" smtClean="0"/>
                        <a:t>.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a) 0 0 0 0 0 0 0 0 0 0 66 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0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66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b) 0 0 0 0 0 11 </a:t>
                      </a:r>
                      <a:r>
                        <a:rPr lang="fr-CH" sz="1400" dirty="0" err="1" smtClean="0"/>
                        <a:t>11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11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11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11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11</a:t>
                      </a:r>
                      <a:r>
                        <a:rPr lang="fr-CH" sz="1400" dirty="0" smtClean="0"/>
                        <a:t> 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11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11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c) 0 0 0 0 0 0 13 </a:t>
                      </a:r>
                      <a:r>
                        <a:rPr lang="fr-CH" sz="1400" dirty="0" err="1" smtClean="0"/>
                        <a:t>13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13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13</a:t>
                      </a:r>
                      <a:r>
                        <a:rPr lang="fr-CH" sz="1400" dirty="0" smtClean="0"/>
                        <a:t> 14 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0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14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d) 6 6 6 6 6 6 6 6 6 6 6 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0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e) 1 2 3 4 5 6 7 8 9 10 11 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10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f) 1 1 1 2 2 3 3 11 12 15 </a:t>
                      </a:r>
                      <a:r>
                        <a:rPr lang="fr-CH" sz="1400" dirty="0" err="1" smtClean="0"/>
                        <a:t>15</a:t>
                      </a:r>
                      <a:r>
                        <a:rPr lang="fr-CH" sz="1400" dirty="0" smtClean="0"/>
                        <a:t> 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3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14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g) 0 0 0 0 0 8 9 9 9 9 9 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≈ 4,8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9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h) 8 8 8 8 8 8 9 9 10 12 16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≈ 9,45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h’) 16 </a:t>
                      </a:r>
                      <a:r>
                        <a:rPr lang="fr-CH" sz="1400" dirty="0" err="1" smtClean="0"/>
                        <a:t>16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16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16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16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16</a:t>
                      </a:r>
                      <a:r>
                        <a:rPr lang="fr-CH" sz="1400" dirty="0" smtClean="0"/>
                        <a:t> 18 </a:t>
                      </a:r>
                      <a:r>
                        <a:rPr lang="fr-CH" sz="1400" dirty="0" err="1" smtClean="0"/>
                        <a:t>18</a:t>
                      </a:r>
                      <a:r>
                        <a:rPr lang="fr-CH" sz="1400" dirty="0" smtClean="0"/>
                        <a:t> 20 24 32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≈ 18,9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16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16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i) 4 4 4 4 4 8 12 </a:t>
                      </a:r>
                      <a:r>
                        <a:rPr lang="fr-CH" sz="1400" dirty="0" err="1" smtClean="0"/>
                        <a:t>12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12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12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12</a:t>
                      </a:r>
                      <a:endParaRPr lang="fr-CH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j) 1 1 2 6 7 8 8 8 8 9 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≈ 6,09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k) 91 </a:t>
                      </a:r>
                      <a:r>
                        <a:rPr lang="fr-CH" sz="1400" dirty="0" err="1" smtClean="0"/>
                        <a:t>91</a:t>
                      </a:r>
                      <a:r>
                        <a:rPr lang="fr-CH" sz="1400" dirty="0" smtClean="0"/>
                        <a:t> 92 96 97 98 </a:t>
                      </a:r>
                      <a:r>
                        <a:rPr lang="fr-CH" sz="1400" dirty="0" err="1" smtClean="0"/>
                        <a:t>98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98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98</a:t>
                      </a:r>
                      <a:r>
                        <a:rPr lang="fr-CH" sz="1400" dirty="0" smtClean="0"/>
                        <a:t> 99 </a:t>
                      </a:r>
                      <a:r>
                        <a:rPr lang="fr-CH" sz="1400" dirty="0" err="1" smtClean="0"/>
                        <a:t>99</a:t>
                      </a:r>
                      <a:endParaRPr lang="fr-CH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≈ 96,09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98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l) 1 1 2 6 7 7 8 8 8 9 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7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m) 1 1 2 6 7 8 8 8 8 9 100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≈ 14,27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99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n) 1 2 6 7 8 8 8 8 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≈ 6,33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o) 2 6 7 8 8 8 8 </a:t>
                      </a:r>
                      <a:endParaRPr lang="fr-LU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≈ 6,71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</a:t>
                      </a:r>
                      <a:endParaRPr lang="fr-LU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5903640" y="836712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2° Comment évoluent les 3 paramètres statistiques (moyenne, médiane, étendue</a:t>
            </a:r>
            <a:r>
              <a:rPr lang="fr-CH" dirty="0" smtClean="0"/>
              <a:t>)… 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5868144" y="1844824"/>
            <a:ext cx="3275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b) </a:t>
            </a:r>
            <a:r>
              <a:rPr lang="fr-CH" dirty="0"/>
              <a:t>si on </a:t>
            </a:r>
            <a:r>
              <a:rPr lang="fr-CH" dirty="0" smtClean="0"/>
              <a:t>enlève les valeurs extrêmes </a:t>
            </a:r>
            <a:r>
              <a:rPr lang="fr-CH" dirty="0"/>
              <a:t>de la série ? </a:t>
            </a:r>
            <a:endParaRPr lang="fr-LU" dirty="0"/>
          </a:p>
        </p:txBody>
      </p:sp>
      <p:sp>
        <p:nvSpPr>
          <p:cNvPr id="10" name="Textfeld 9"/>
          <p:cNvSpPr txBox="1"/>
          <p:nvPr/>
        </p:nvSpPr>
        <p:spPr>
          <a:xfrm>
            <a:off x="5940152" y="2636912"/>
            <a:ext cx="2520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LU" dirty="0" smtClean="0">
                <a:solidFill>
                  <a:srgbClr val="006600"/>
                </a:solidFill>
              </a:rPr>
              <a:t>moyenne: ça dépend</a:t>
            </a:r>
          </a:p>
          <a:p>
            <a:r>
              <a:rPr lang="fr-LU" dirty="0" smtClean="0">
                <a:solidFill>
                  <a:srgbClr val="006600"/>
                </a:solidFill>
              </a:rPr>
              <a:t>médiane: reste la même</a:t>
            </a:r>
          </a:p>
          <a:p>
            <a:r>
              <a:rPr lang="fr-LU" dirty="0" smtClean="0">
                <a:solidFill>
                  <a:srgbClr val="006600"/>
                </a:solidFill>
              </a:rPr>
              <a:t>étendue: diminue ou reste la même</a:t>
            </a:r>
            <a:endParaRPr lang="fr-LU" sz="1600" dirty="0">
              <a:solidFill>
                <a:srgbClr val="006600"/>
              </a:solidFill>
            </a:endParaRPr>
          </a:p>
        </p:txBody>
      </p:sp>
      <p:sp>
        <p:nvSpPr>
          <p:cNvPr id="12" name="Feil no lénks 11"/>
          <p:cNvSpPr/>
          <p:nvPr/>
        </p:nvSpPr>
        <p:spPr>
          <a:xfrm>
            <a:off x="5508104" y="4149080"/>
            <a:ext cx="432048" cy="21602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LU"/>
          </a:p>
        </p:txBody>
      </p:sp>
      <p:sp>
        <p:nvSpPr>
          <p:cNvPr id="13" name="Feil no lénks 12"/>
          <p:cNvSpPr/>
          <p:nvPr/>
        </p:nvSpPr>
        <p:spPr>
          <a:xfrm>
            <a:off x="5508104" y="5373216"/>
            <a:ext cx="432048" cy="21602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LU"/>
          </a:p>
        </p:txBody>
      </p:sp>
      <p:sp>
        <p:nvSpPr>
          <p:cNvPr id="11" name="Feil no lénks 10"/>
          <p:cNvSpPr/>
          <p:nvPr/>
        </p:nvSpPr>
        <p:spPr>
          <a:xfrm>
            <a:off x="5508104" y="5661248"/>
            <a:ext cx="432048" cy="21602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L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179512" y="116632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/>
              <a:t>Exercice 3.04</a:t>
            </a:r>
            <a:endParaRPr lang="fr-LU" dirty="0"/>
          </a:p>
          <a:p>
            <a:r>
              <a:rPr lang="fr-CH" dirty="0"/>
              <a:t>1° Calculer la moyenne, la médiane et l’étendue des séries </a:t>
            </a:r>
            <a:r>
              <a:rPr lang="fr-CH" dirty="0" smtClean="0"/>
              <a:t>suivantes :</a:t>
            </a:r>
          </a:p>
          <a:p>
            <a:r>
              <a:rPr lang="fr-CH" dirty="0" smtClean="0"/>
              <a:t>		</a:t>
            </a:r>
            <a:endParaRPr lang="fr-LU" dirty="0" smtClean="0"/>
          </a:p>
          <a:p>
            <a:r>
              <a:rPr lang="fr-CH" dirty="0"/>
              <a:t>			</a:t>
            </a:r>
            <a:endParaRPr lang="fr-LU" dirty="0"/>
          </a:p>
        </p:txBody>
      </p:sp>
      <p:graphicFrame>
        <p:nvGraphicFramePr>
          <p:cNvPr id="6" name="Tabell 5"/>
          <p:cNvGraphicFramePr>
            <a:graphicFrameLocks noGrp="1"/>
          </p:cNvGraphicFramePr>
          <p:nvPr/>
        </p:nvGraphicFramePr>
        <p:xfrm>
          <a:off x="251520" y="764704"/>
          <a:ext cx="5184576" cy="51816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024336"/>
                <a:gridCol w="792088"/>
                <a:gridCol w="720080"/>
                <a:gridCol w="648072"/>
              </a:tblGrid>
              <a:tr h="288000">
                <a:tc>
                  <a:txBody>
                    <a:bodyPr/>
                    <a:lstStyle/>
                    <a:p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err="1" smtClean="0"/>
                        <a:t>Moy</a:t>
                      </a:r>
                      <a:r>
                        <a:rPr lang="fr-LU" sz="1400" dirty="0" smtClean="0"/>
                        <a:t>.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Méd.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err="1" smtClean="0"/>
                        <a:t>Ét</a:t>
                      </a:r>
                      <a:r>
                        <a:rPr lang="fr-LU" sz="1400" dirty="0" smtClean="0"/>
                        <a:t>.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a) 0 0 0 0 0 0 0 0 0 0 66 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0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66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b) 0 0 0 0 0 11 </a:t>
                      </a:r>
                      <a:r>
                        <a:rPr lang="fr-CH" sz="1400" dirty="0" err="1" smtClean="0"/>
                        <a:t>11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11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11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11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11</a:t>
                      </a:r>
                      <a:r>
                        <a:rPr lang="fr-CH" sz="1400" dirty="0" smtClean="0"/>
                        <a:t> 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11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11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c) 0 0 0 0 0 0 13 </a:t>
                      </a:r>
                      <a:r>
                        <a:rPr lang="fr-CH" sz="1400" dirty="0" err="1" smtClean="0"/>
                        <a:t>13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13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13</a:t>
                      </a:r>
                      <a:r>
                        <a:rPr lang="fr-CH" sz="1400" dirty="0" smtClean="0"/>
                        <a:t> 14 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0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14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d) 6 6 6 6 6 6 6 6 6 6 6 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0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e) 1 2 3 4 5 6 7 8 9 10 11 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10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f) 1 1 1 2 2 3 3 11 12 15 </a:t>
                      </a:r>
                      <a:r>
                        <a:rPr lang="fr-CH" sz="1400" dirty="0" err="1" smtClean="0"/>
                        <a:t>15</a:t>
                      </a:r>
                      <a:r>
                        <a:rPr lang="fr-CH" sz="1400" dirty="0" smtClean="0"/>
                        <a:t> 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3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14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g) 0 0 0 0 0 8 9 9 9 9 9 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≈ 4,8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9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h) 8 8 8 8 8 8 9 9 10 12 16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≈ 9,45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h’) 16 </a:t>
                      </a:r>
                      <a:r>
                        <a:rPr lang="fr-CH" sz="1400" dirty="0" err="1" smtClean="0"/>
                        <a:t>16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16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16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16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16</a:t>
                      </a:r>
                      <a:r>
                        <a:rPr lang="fr-CH" sz="1400" dirty="0" smtClean="0"/>
                        <a:t> 18 </a:t>
                      </a:r>
                      <a:r>
                        <a:rPr lang="fr-CH" sz="1400" dirty="0" err="1" smtClean="0"/>
                        <a:t>18</a:t>
                      </a:r>
                      <a:r>
                        <a:rPr lang="fr-CH" sz="1400" dirty="0" smtClean="0"/>
                        <a:t> 20 24 32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≈ 18,9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16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16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i) 4 4 4 4 4 8 12 </a:t>
                      </a:r>
                      <a:r>
                        <a:rPr lang="fr-CH" sz="1400" dirty="0" err="1" smtClean="0"/>
                        <a:t>12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12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12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12</a:t>
                      </a:r>
                      <a:endParaRPr lang="fr-CH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j) 1 1 2 6 7 8 8 8 8 9 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≈ 6,09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k) 91 </a:t>
                      </a:r>
                      <a:r>
                        <a:rPr lang="fr-CH" sz="1400" dirty="0" err="1" smtClean="0"/>
                        <a:t>91</a:t>
                      </a:r>
                      <a:r>
                        <a:rPr lang="fr-CH" sz="1400" dirty="0" smtClean="0"/>
                        <a:t> 92 96 97 98 </a:t>
                      </a:r>
                      <a:r>
                        <a:rPr lang="fr-CH" sz="1400" dirty="0" err="1" smtClean="0"/>
                        <a:t>98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98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98</a:t>
                      </a:r>
                      <a:r>
                        <a:rPr lang="fr-CH" sz="1400" dirty="0" smtClean="0"/>
                        <a:t> 99 </a:t>
                      </a:r>
                      <a:r>
                        <a:rPr lang="fr-CH" sz="1400" dirty="0" err="1" smtClean="0"/>
                        <a:t>99</a:t>
                      </a:r>
                      <a:endParaRPr lang="fr-CH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≈ 96,09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98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l) 1 1 2 6 7 7 8 8 8 9 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7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m) 1 1 2 6 7 8 8 8 8 9 100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≈ 14,27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99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n) 1 2 6 7 8 8 8 8 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≈ 6,33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o) 2 6 7 8 8 8 8 </a:t>
                      </a:r>
                      <a:endParaRPr lang="fr-LU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≈ 6,71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</a:t>
                      </a:r>
                      <a:endParaRPr lang="fr-LU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5903640" y="836712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2° Comment évoluent les 3 paramètres statistiques (moyenne, médiane, étendue</a:t>
            </a:r>
            <a:r>
              <a:rPr lang="fr-CH" dirty="0" smtClean="0"/>
              <a:t>)… 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5868144" y="1844824"/>
            <a:ext cx="3275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c</a:t>
            </a:r>
            <a:r>
              <a:rPr lang="fr-CH" dirty="0" smtClean="0"/>
              <a:t>) </a:t>
            </a:r>
            <a:r>
              <a:rPr lang="fr-CH" dirty="0"/>
              <a:t>si </a:t>
            </a:r>
            <a:r>
              <a:rPr lang="fr-CH" dirty="0" smtClean="0"/>
              <a:t>on double toutes les valeurs de </a:t>
            </a:r>
            <a:r>
              <a:rPr lang="fr-CH" dirty="0"/>
              <a:t>la série ? </a:t>
            </a:r>
            <a:endParaRPr lang="fr-LU" dirty="0"/>
          </a:p>
        </p:txBody>
      </p:sp>
      <p:sp>
        <p:nvSpPr>
          <p:cNvPr id="10" name="Textfeld 9"/>
          <p:cNvSpPr txBox="1"/>
          <p:nvPr/>
        </p:nvSpPr>
        <p:spPr>
          <a:xfrm>
            <a:off x="5940152" y="2636912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LU" dirty="0" smtClean="0">
                <a:solidFill>
                  <a:srgbClr val="006600"/>
                </a:solidFill>
              </a:rPr>
              <a:t>les 3 paramètres sont doublés</a:t>
            </a:r>
            <a:endParaRPr lang="fr-LU" sz="1600" dirty="0">
              <a:solidFill>
                <a:srgbClr val="006600"/>
              </a:solidFill>
            </a:endParaRPr>
          </a:p>
        </p:txBody>
      </p:sp>
      <p:sp>
        <p:nvSpPr>
          <p:cNvPr id="13" name="Feil no lénks 12"/>
          <p:cNvSpPr/>
          <p:nvPr/>
        </p:nvSpPr>
        <p:spPr>
          <a:xfrm>
            <a:off x="5508104" y="3284984"/>
            <a:ext cx="432048" cy="21602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LU"/>
          </a:p>
        </p:txBody>
      </p:sp>
      <p:sp>
        <p:nvSpPr>
          <p:cNvPr id="11" name="Feil no lénks 10"/>
          <p:cNvSpPr/>
          <p:nvPr/>
        </p:nvSpPr>
        <p:spPr>
          <a:xfrm>
            <a:off x="5508104" y="3573016"/>
            <a:ext cx="432048" cy="21602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L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179512" y="116632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/>
              <a:t>Exercice 3.04</a:t>
            </a:r>
            <a:endParaRPr lang="fr-LU" dirty="0"/>
          </a:p>
          <a:p>
            <a:r>
              <a:rPr lang="fr-CH" dirty="0"/>
              <a:t>1° Calculer la moyenne, la médiane et l’étendue des séries </a:t>
            </a:r>
            <a:r>
              <a:rPr lang="fr-CH" dirty="0" smtClean="0"/>
              <a:t>suivantes :</a:t>
            </a:r>
          </a:p>
          <a:p>
            <a:r>
              <a:rPr lang="fr-CH" dirty="0" smtClean="0"/>
              <a:t>		</a:t>
            </a:r>
            <a:endParaRPr lang="fr-LU" dirty="0" smtClean="0"/>
          </a:p>
          <a:p>
            <a:r>
              <a:rPr lang="fr-CH" dirty="0"/>
              <a:t>			</a:t>
            </a:r>
            <a:endParaRPr lang="fr-LU" dirty="0"/>
          </a:p>
        </p:txBody>
      </p:sp>
      <p:graphicFrame>
        <p:nvGraphicFramePr>
          <p:cNvPr id="6" name="Tabell 5"/>
          <p:cNvGraphicFramePr>
            <a:graphicFrameLocks noGrp="1"/>
          </p:cNvGraphicFramePr>
          <p:nvPr/>
        </p:nvGraphicFramePr>
        <p:xfrm>
          <a:off x="251520" y="764704"/>
          <a:ext cx="5184576" cy="51816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024336"/>
                <a:gridCol w="792088"/>
                <a:gridCol w="720080"/>
                <a:gridCol w="648072"/>
              </a:tblGrid>
              <a:tr h="288000">
                <a:tc>
                  <a:txBody>
                    <a:bodyPr/>
                    <a:lstStyle/>
                    <a:p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err="1" smtClean="0"/>
                        <a:t>Moy</a:t>
                      </a:r>
                      <a:r>
                        <a:rPr lang="fr-LU" sz="1400" dirty="0" smtClean="0"/>
                        <a:t>.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Méd.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err="1" smtClean="0"/>
                        <a:t>Ét</a:t>
                      </a:r>
                      <a:r>
                        <a:rPr lang="fr-LU" sz="1400" dirty="0" smtClean="0"/>
                        <a:t>.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a) 0 0 0 0 0 0 0 0 0 0 66 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0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66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b) 0 0 0 0 0 11 </a:t>
                      </a:r>
                      <a:r>
                        <a:rPr lang="fr-CH" sz="1400" dirty="0" err="1" smtClean="0"/>
                        <a:t>11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11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11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11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11</a:t>
                      </a:r>
                      <a:r>
                        <a:rPr lang="fr-CH" sz="1400" dirty="0" smtClean="0"/>
                        <a:t> 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11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11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c) 0 0 0 0 0 0 13 </a:t>
                      </a:r>
                      <a:r>
                        <a:rPr lang="fr-CH" sz="1400" dirty="0" err="1" smtClean="0"/>
                        <a:t>13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13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13</a:t>
                      </a:r>
                      <a:r>
                        <a:rPr lang="fr-CH" sz="1400" dirty="0" smtClean="0"/>
                        <a:t> 14 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0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14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d) 6 6 6 6 6 6 6 6 6 6 6 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0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e) 1 2 3 4 5 6 7 8 9 10 11 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10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f) 1 1 1 2 2 3 3 11 12 15 </a:t>
                      </a:r>
                      <a:r>
                        <a:rPr lang="fr-CH" sz="1400" dirty="0" err="1" smtClean="0"/>
                        <a:t>15</a:t>
                      </a:r>
                      <a:r>
                        <a:rPr lang="fr-CH" sz="1400" dirty="0" smtClean="0"/>
                        <a:t> 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3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14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g) 0 0 0 0 0 8 9 9 9 9 9 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≈ 4,8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9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h) 8 8 8 8 8 8 9 9 10 12 16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≈ 9,45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h’) 16 </a:t>
                      </a:r>
                      <a:r>
                        <a:rPr lang="fr-CH" sz="1400" dirty="0" err="1" smtClean="0"/>
                        <a:t>16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16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16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16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16</a:t>
                      </a:r>
                      <a:r>
                        <a:rPr lang="fr-CH" sz="1400" dirty="0" smtClean="0"/>
                        <a:t> 18 </a:t>
                      </a:r>
                      <a:r>
                        <a:rPr lang="fr-CH" sz="1400" dirty="0" err="1" smtClean="0"/>
                        <a:t>18</a:t>
                      </a:r>
                      <a:r>
                        <a:rPr lang="fr-CH" sz="1400" dirty="0" smtClean="0"/>
                        <a:t> 20 24 32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≈ 18,9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16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16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i) 4 4 4 4 4 8 12 </a:t>
                      </a:r>
                      <a:r>
                        <a:rPr lang="fr-CH" sz="1400" dirty="0" err="1" smtClean="0"/>
                        <a:t>12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12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12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12</a:t>
                      </a:r>
                      <a:endParaRPr lang="fr-CH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j) 1 1 2 6 7 8 8 8 8 9 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≈ 6,09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k) 91 </a:t>
                      </a:r>
                      <a:r>
                        <a:rPr lang="fr-CH" sz="1400" dirty="0" err="1" smtClean="0"/>
                        <a:t>91</a:t>
                      </a:r>
                      <a:r>
                        <a:rPr lang="fr-CH" sz="1400" dirty="0" smtClean="0"/>
                        <a:t> 92 96 97 98 </a:t>
                      </a:r>
                      <a:r>
                        <a:rPr lang="fr-CH" sz="1400" dirty="0" err="1" smtClean="0"/>
                        <a:t>98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98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98</a:t>
                      </a:r>
                      <a:r>
                        <a:rPr lang="fr-CH" sz="1400" dirty="0" smtClean="0"/>
                        <a:t> 99 </a:t>
                      </a:r>
                      <a:r>
                        <a:rPr lang="fr-CH" sz="1400" dirty="0" err="1" smtClean="0"/>
                        <a:t>99</a:t>
                      </a:r>
                      <a:endParaRPr lang="fr-CH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≈ 96,09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98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l) 1 1 2 6 7 7 8 8 8 9 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7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m) 1 1 2 6 7 8 8 8 8 9 100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≈ 14,27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99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n) 1 2 6 7 8 8 8 8 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≈ 6,33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o) 2 6 7 8 8 8 8 </a:t>
                      </a:r>
                      <a:endParaRPr lang="fr-LU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≈ 6,71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</a:t>
                      </a:r>
                      <a:endParaRPr lang="fr-LU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5903640" y="836712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2° Comment évoluent les 3 paramètres statistiques (moyenne, médiane, étendue</a:t>
            </a:r>
            <a:r>
              <a:rPr lang="fr-CH" dirty="0" smtClean="0"/>
              <a:t>)… 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5868144" y="1844824"/>
            <a:ext cx="3275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d) </a:t>
            </a:r>
            <a:r>
              <a:rPr lang="fr-CH" dirty="0"/>
              <a:t>si </a:t>
            </a:r>
            <a:r>
              <a:rPr lang="fr-CH" dirty="0" smtClean="0"/>
              <a:t>une valeur change</a:t>
            </a:r>
            <a:r>
              <a:rPr lang="fr-CH" dirty="0"/>
              <a:t> ? </a:t>
            </a:r>
            <a:endParaRPr lang="fr-LU" dirty="0"/>
          </a:p>
        </p:txBody>
      </p:sp>
      <p:sp>
        <p:nvSpPr>
          <p:cNvPr id="10" name="Textfeld 9"/>
          <p:cNvSpPr txBox="1"/>
          <p:nvPr/>
        </p:nvSpPr>
        <p:spPr>
          <a:xfrm>
            <a:off x="5940152" y="2420888"/>
            <a:ext cx="25202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LU" dirty="0" smtClean="0">
                <a:solidFill>
                  <a:srgbClr val="006600"/>
                </a:solidFill>
              </a:rPr>
              <a:t>la moyenne change dans la même direction que la valeur</a:t>
            </a:r>
          </a:p>
          <a:p>
            <a:endParaRPr lang="fr-LU" dirty="0" smtClean="0">
              <a:solidFill>
                <a:srgbClr val="006600"/>
              </a:solidFill>
            </a:endParaRPr>
          </a:p>
          <a:p>
            <a:r>
              <a:rPr lang="fr-LU" dirty="0" smtClean="0">
                <a:solidFill>
                  <a:srgbClr val="006600"/>
                </a:solidFill>
              </a:rPr>
              <a:t>médiane, étendue: ça dépend</a:t>
            </a:r>
            <a:endParaRPr lang="fr-LU" dirty="0">
              <a:solidFill>
                <a:srgbClr val="006600"/>
              </a:solidFill>
            </a:endParaRPr>
          </a:p>
        </p:txBody>
      </p:sp>
      <p:sp>
        <p:nvSpPr>
          <p:cNvPr id="15" name="Feil no ënnen 14"/>
          <p:cNvSpPr/>
          <p:nvPr/>
        </p:nvSpPr>
        <p:spPr>
          <a:xfrm>
            <a:off x="1115616" y="4365104"/>
            <a:ext cx="72008" cy="432048"/>
          </a:xfrm>
          <a:prstGeom prst="down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LU"/>
          </a:p>
        </p:txBody>
      </p:sp>
      <p:sp>
        <p:nvSpPr>
          <p:cNvPr id="19" name="Feil no ënnen 18"/>
          <p:cNvSpPr/>
          <p:nvPr/>
        </p:nvSpPr>
        <p:spPr>
          <a:xfrm>
            <a:off x="1835696" y="4365104"/>
            <a:ext cx="144016" cy="720080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L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179512" y="116632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/>
              <a:t>Exercice 3.04</a:t>
            </a:r>
            <a:endParaRPr lang="fr-LU" dirty="0"/>
          </a:p>
          <a:p>
            <a:r>
              <a:rPr lang="fr-CH" dirty="0"/>
              <a:t>1° Calculer la moyenne, la médiane et l’étendue des séries </a:t>
            </a:r>
            <a:r>
              <a:rPr lang="fr-CH" dirty="0" smtClean="0"/>
              <a:t>suivantes :</a:t>
            </a:r>
          </a:p>
          <a:p>
            <a:r>
              <a:rPr lang="fr-CH" dirty="0" smtClean="0"/>
              <a:t>		</a:t>
            </a:r>
            <a:endParaRPr lang="fr-LU" dirty="0" smtClean="0"/>
          </a:p>
          <a:p>
            <a:r>
              <a:rPr lang="fr-CH" dirty="0"/>
              <a:t>			</a:t>
            </a:r>
            <a:endParaRPr lang="fr-LU" dirty="0"/>
          </a:p>
        </p:txBody>
      </p:sp>
      <p:graphicFrame>
        <p:nvGraphicFramePr>
          <p:cNvPr id="6" name="Tabell 5"/>
          <p:cNvGraphicFramePr>
            <a:graphicFrameLocks noGrp="1"/>
          </p:cNvGraphicFramePr>
          <p:nvPr/>
        </p:nvGraphicFramePr>
        <p:xfrm>
          <a:off x="251520" y="764704"/>
          <a:ext cx="5184576" cy="51816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024336"/>
                <a:gridCol w="792088"/>
                <a:gridCol w="720080"/>
                <a:gridCol w="648072"/>
              </a:tblGrid>
              <a:tr h="288000">
                <a:tc>
                  <a:txBody>
                    <a:bodyPr/>
                    <a:lstStyle/>
                    <a:p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err="1" smtClean="0"/>
                        <a:t>Moy</a:t>
                      </a:r>
                      <a:r>
                        <a:rPr lang="fr-LU" sz="1400" dirty="0" smtClean="0"/>
                        <a:t>.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Méd.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err="1" smtClean="0"/>
                        <a:t>Ét</a:t>
                      </a:r>
                      <a:r>
                        <a:rPr lang="fr-LU" sz="1400" dirty="0" smtClean="0"/>
                        <a:t>.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a) 0 0 0 0 0 0 0 0 0 0 66 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0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66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b) 0 0 0 0 0 11 </a:t>
                      </a:r>
                      <a:r>
                        <a:rPr lang="fr-CH" sz="1400" dirty="0" err="1" smtClean="0"/>
                        <a:t>11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11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11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11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11</a:t>
                      </a:r>
                      <a:r>
                        <a:rPr lang="fr-CH" sz="1400" dirty="0" smtClean="0"/>
                        <a:t> 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11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11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c) 0 0 0 0 0 0 13 </a:t>
                      </a:r>
                      <a:r>
                        <a:rPr lang="fr-CH" sz="1400" dirty="0" err="1" smtClean="0"/>
                        <a:t>13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13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13</a:t>
                      </a:r>
                      <a:r>
                        <a:rPr lang="fr-CH" sz="1400" dirty="0" smtClean="0"/>
                        <a:t> 14 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0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14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d) 6 6 6 6 6 6 6 6 6 6 6 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0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e) 1 2 3 4 5 6 7 8 9 10 11 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10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f) 1 1 1 2 2 3 3 11 12 15 </a:t>
                      </a:r>
                      <a:r>
                        <a:rPr lang="fr-CH" sz="1400" dirty="0" err="1" smtClean="0"/>
                        <a:t>15</a:t>
                      </a:r>
                      <a:r>
                        <a:rPr lang="fr-CH" sz="1400" dirty="0" smtClean="0"/>
                        <a:t> 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3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14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g) 0 0 0 0 0 8 9 9 9 9 9 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≈ 4,8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9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h) 8 8 8 8 8 8 9 9 10 12 16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≈ 9,45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h’) 16 </a:t>
                      </a:r>
                      <a:r>
                        <a:rPr lang="fr-CH" sz="1400" dirty="0" err="1" smtClean="0"/>
                        <a:t>16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16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16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16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16</a:t>
                      </a:r>
                      <a:r>
                        <a:rPr lang="fr-CH" sz="1400" dirty="0" smtClean="0"/>
                        <a:t> 18 </a:t>
                      </a:r>
                      <a:r>
                        <a:rPr lang="fr-CH" sz="1400" dirty="0" err="1" smtClean="0"/>
                        <a:t>18</a:t>
                      </a:r>
                      <a:r>
                        <a:rPr lang="fr-CH" sz="1400" dirty="0" smtClean="0"/>
                        <a:t> 20 24 32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≈ 18,9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16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16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i) 4 4 4 4 4 8 12 </a:t>
                      </a:r>
                      <a:r>
                        <a:rPr lang="fr-CH" sz="1400" dirty="0" err="1" smtClean="0"/>
                        <a:t>12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12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12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12</a:t>
                      </a:r>
                      <a:endParaRPr lang="fr-CH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j) 1 1 2 6 7 8 8 8 8 9 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≈ 6,09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k) 91 </a:t>
                      </a:r>
                      <a:r>
                        <a:rPr lang="fr-CH" sz="1400" dirty="0" err="1" smtClean="0"/>
                        <a:t>91</a:t>
                      </a:r>
                      <a:r>
                        <a:rPr lang="fr-CH" sz="1400" dirty="0" smtClean="0"/>
                        <a:t> 92 96 97 98 </a:t>
                      </a:r>
                      <a:r>
                        <a:rPr lang="fr-CH" sz="1400" dirty="0" err="1" smtClean="0"/>
                        <a:t>98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98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98</a:t>
                      </a:r>
                      <a:r>
                        <a:rPr lang="fr-CH" sz="1400" dirty="0" smtClean="0"/>
                        <a:t> 99 </a:t>
                      </a:r>
                      <a:r>
                        <a:rPr lang="fr-CH" sz="1400" dirty="0" err="1" smtClean="0"/>
                        <a:t>99</a:t>
                      </a:r>
                      <a:endParaRPr lang="fr-CH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≈ 96,09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98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l) 1 1 2 6 7 7 8 8 8 9 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7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m) 1 1 2 6 7 8 8 8 8 9 100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≈ 14,27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smtClean="0"/>
                        <a:t>8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99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n) 1 2 6 7 8 8 8 8 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≈ 6,33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o) 2 6 7 8 8 8 8 </a:t>
                      </a:r>
                      <a:endParaRPr lang="fr-LU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≈ 6,71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8</a:t>
                      </a:r>
                      <a:endParaRPr lang="fr-L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sz="1400" dirty="0" smtClean="0"/>
                        <a:t>6</a:t>
                      </a:r>
                      <a:endParaRPr lang="fr-LU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5903640" y="815801"/>
            <a:ext cx="324036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3° a) Quand est-ce </a:t>
            </a:r>
            <a:r>
              <a:rPr lang="fr-CH" dirty="0"/>
              <a:t>que la moyenne est plus grande/plus petite que la médiane </a:t>
            </a:r>
            <a:r>
              <a:rPr lang="fr-CH" dirty="0" smtClean="0"/>
              <a:t>?</a:t>
            </a:r>
          </a:p>
          <a:p>
            <a:endParaRPr lang="fr-CH" dirty="0"/>
          </a:p>
          <a:p>
            <a:r>
              <a:rPr lang="fr-CH" dirty="0" smtClean="0">
                <a:solidFill>
                  <a:srgbClr val="00B050"/>
                </a:solidFill>
              </a:rPr>
              <a:t>moyenne plus grande :</a:t>
            </a:r>
          </a:p>
          <a:p>
            <a:r>
              <a:rPr lang="fr-CH" dirty="0" smtClean="0">
                <a:solidFill>
                  <a:srgbClr val="00B050"/>
                </a:solidFill>
              </a:rPr>
              <a:t>peu de valeurs « très grandes »</a:t>
            </a:r>
          </a:p>
          <a:p>
            <a:endParaRPr lang="fr-CH" dirty="0">
              <a:solidFill>
                <a:srgbClr val="00B050"/>
              </a:solidFill>
            </a:endParaRPr>
          </a:p>
          <a:p>
            <a:r>
              <a:rPr lang="fr-CH" dirty="0" smtClean="0">
                <a:solidFill>
                  <a:srgbClr val="00B050"/>
                </a:solidFill>
              </a:rPr>
              <a:t>moyenne plus petite:</a:t>
            </a:r>
          </a:p>
          <a:p>
            <a:r>
              <a:rPr lang="fr-CH" dirty="0" smtClean="0">
                <a:solidFill>
                  <a:srgbClr val="00B050"/>
                </a:solidFill>
              </a:rPr>
              <a:t>peu de valeurs « très petites »</a:t>
            </a:r>
          </a:p>
          <a:p>
            <a:endParaRPr lang="fr-CH" dirty="0"/>
          </a:p>
          <a:p>
            <a:r>
              <a:rPr lang="fr-CH" dirty="0"/>
              <a:t>b) Lequel des trois paramètres résume « mieux » la série statistique ?</a:t>
            </a:r>
            <a:endParaRPr lang="fr-LU" dirty="0"/>
          </a:p>
          <a:p>
            <a:endParaRPr lang="fr-CH" dirty="0" smtClean="0"/>
          </a:p>
          <a:p>
            <a:r>
              <a:rPr lang="fr-CH" dirty="0" smtClean="0">
                <a:solidFill>
                  <a:srgbClr val="00B050"/>
                </a:solidFill>
              </a:rPr>
              <a:t>ça dépend…</a:t>
            </a:r>
          </a:p>
          <a:p>
            <a:endParaRPr lang="fr-CH" dirty="0"/>
          </a:p>
          <a:p>
            <a:endParaRPr lang="fr-CH" dirty="0" smtClean="0"/>
          </a:p>
          <a:p>
            <a:endParaRPr lang="fr-CH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1565</Words>
  <Application>Microsoft Office PowerPoint</Application>
  <PresentationFormat>On-screen Show (4:3)</PresentationFormat>
  <Paragraphs>384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Thema</vt:lpstr>
      <vt:lpstr>Slide 1</vt:lpstr>
      <vt:lpstr>Slide 2</vt:lpstr>
      <vt:lpstr>Slide 3</vt:lpstr>
      <vt:lpstr>Slide 4</vt:lpstr>
      <vt:lpstr>Slide 5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Jerry Kreins</dc:creator>
  <cp:lastModifiedBy>kreje236</cp:lastModifiedBy>
  <cp:revision>12</cp:revision>
  <dcterms:created xsi:type="dcterms:W3CDTF">2012-11-04T15:39:55Z</dcterms:created>
  <dcterms:modified xsi:type="dcterms:W3CDTF">2012-11-06T10:35:29Z</dcterms:modified>
</cp:coreProperties>
</file>