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Ënn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b-LU" smtClean="0"/>
              <a:t>Klickt, fir de Stil vum Basis-Ënnertitel ze änneren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a vertikale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n Titel 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n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tiouns Kappz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e In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6" name="Reservéierte Plaz fir Inhal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7" name="Reservéierte Plaz fi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8" name="Reservéierte Plaz fir Fousszeilen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9" name="Reservéierte Plaz fir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ëmm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4" name="Reservéierte Plaz fir Fousszeilen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5" name="Reservéierte Plaz fir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i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3" name="Reservéierte Plaz fir Fousszeilen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4" name="Reservéierte Plaz fir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Reservéierte Plaz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006EA-627E-4DC9-8BC4-6E044098552C}" type="datetimeFigureOut">
              <a:rPr lang="fr-LU" smtClean="0"/>
              <a:t>19/11/2012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13E1E-BFEF-4C74-910E-3BDC28CB9144}" type="slidenum">
              <a:rPr lang="fr-LU" smtClean="0"/>
              <a:t>‹#›</a:t>
            </a:fld>
            <a:endParaRPr lang="fr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26064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2000" dirty="0" smtClean="0"/>
              <a:t>Exercice 3.05</a:t>
            </a:r>
            <a:endParaRPr lang="fr-L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372691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84784"/>
            <a:ext cx="3816425" cy="191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40725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26064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2000" dirty="0" smtClean="0"/>
              <a:t>Exercice 3.06 – 1°</a:t>
            </a:r>
            <a:endParaRPr lang="fr-LU" sz="2000" dirty="0"/>
          </a:p>
        </p:txBody>
      </p:sp>
      <p:graphicFrame>
        <p:nvGraphicFramePr>
          <p:cNvPr id="7" name="Tabell 6"/>
          <p:cNvGraphicFramePr>
            <a:graphicFrameLocks noGrp="1"/>
          </p:cNvGraphicFramePr>
          <p:nvPr/>
        </p:nvGraphicFramePr>
        <p:xfrm>
          <a:off x="323528" y="836712"/>
          <a:ext cx="6120680" cy="548640"/>
        </p:xfrm>
        <a:graphic>
          <a:graphicData uri="http://schemas.openxmlformats.org/drawingml/2006/table">
            <a:tbl>
              <a:tblPr/>
              <a:tblGrid>
                <a:gridCol w="1224136"/>
                <a:gridCol w="1224136"/>
                <a:gridCol w="1224136"/>
                <a:gridCol w="1224136"/>
                <a:gridCol w="122413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>
                          <a:latin typeface="Calibri"/>
                          <a:ea typeface="Times New Roman"/>
                          <a:cs typeface="Times New Roman"/>
                        </a:rPr>
                        <a:t>vitesse en km/h</a:t>
                      </a:r>
                      <a:endParaRPr lang="fr-L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[0 ; 30[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[30 ; 60[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[60 ; 90[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[90 ; 120[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>
                          <a:latin typeface="Calibri"/>
                          <a:ea typeface="Times New Roman"/>
                          <a:cs typeface="Times New Roman"/>
                        </a:rPr>
                        <a:t>effectif</a:t>
                      </a:r>
                      <a:endParaRPr lang="fr-L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95536" y="2276872"/>
          <a:ext cx="3248025" cy="419100"/>
        </p:xfrm>
        <a:graphic>
          <a:graphicData uri="http://schemas.openxmlformats.org/presentationml/2006/ole">
            <p:oleObj spid="_x0000_s2051" name="Equation" r:id="rId3" imgW="3251160" imgH="419040" progId="Equation.DSMT4">
              <p:embed/>
            </p:oleObj>
          </a:graphicData>
        </a:graphic>
      </p:graphicFrame>
      <p:sp>
        <p:nvSpPr>
          <p:cNvPr id="10" name="Rechteck 9"/>
          <p:cNvSpPr/>
          <p:nvPr/>
        </p:nvSpPr>
        <p:spPr>
          <a:xfrm>
            <a:off x="251520" y="1556792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a</a:t>
            </a:r>
            <a:r>
              <a:rPr lang="fr-CH" dirty="0"/>
              <a:t>) </a:t>
            </a:r>
            <a:r>
              <a:rPr lang="fr-CH" dirty="0" smtClean="0"/>
              <a:t>(Pour </a:t>
            </a:r>
            <a:r>
              <a:rPr lang="fr-CH" dirty="0"/>
              <a:t>calculer la moyenne</a:t>
            </a:r>
            <a:r>
              <a:rPr lang="fr-CH" dirty="0" smtClean="0"/>
              <a:t>,</a:t>
            </a:r>
          </a:p>
          <a:p>
            <a:r>
              <a:rPr lang="fr-CH" dirty="0" smtClean="0"/>
              <a:t> </a:t>
            </a:r>
            <a:r>
              <a:rPr lang="fr-CH" dirty="0"/>
              <a:t>on utilise le centre des classes</a:t>
            </a:r>
            <a:r>
              <a:rPr lang="fr-CH" dirty="0" smtClean="0"/>
              <a:t>.)</a:t>
            </a:r>
            <a:endParaRPr lang="fr-LU" dirty="0"/>
          </a:p>
        </p:txBody>
      </p:sp>
      <p:pic>
        <p:nvPicPr>
          <p:cNvPr id="2053" name="Picture 5" descr="Nouvelle image (18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484784"/>
            <a:ext cx="3096344" cy="227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95536" y="2708920"/>
            <a:ext cx="35418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La vitesse moyenne est de 45 km/h.</a:t>
            </a:r>
            <a:endParaRPr kumimoji="0" lang="fr-CH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pic>
        <p:nvPicPr>
          <p:cNvPr id="2056" name="Picture 8" descr="Nouvelle image (16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717032"/>
            <a:ext cx="2664296" cy="2868449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95536" y="3284984"/>
            <a:ext cx="36724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c) (On fait d’abord le tableau des fréquences cumulées croissantes. Dans la première ligne de ce tableau, on inscrit les </a:t>
            </a:r>
            <a:r>
              <a:rPr kumimoji="0" lang="fr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bornes</a:t>
            </a: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des intervalles.)</a:t>
            </a:r>
            <a:endParaRPr kumimoji="0" lang="fr-CH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355976" y="155679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/>
              <a:t>b)</a:t>
            </a:r>
            <a:endParaRPr lang="fr-LU" dirty="0"/>
          </a:p>
        </p:txBody>
      </p:sp>
      <p:graphicFrame>
        <p:nvGraphicFramePr>
          <p:cNvPr id="18" name="Tabell 17"/>
          <p:cNvGraphicFramePr>
            <a:graphicFrameLocks noGrp="1"/>
          </p:cNvGraphicFramePr>
          <p:nvPr/>
        </p:nvGraphicFramePr>
        <p:xfrm>
          <a:off x="467544" y="5301208"/>
          <a:ext cx="4824534" cy="548640"/>
        </p:xfrm>
        <a:graphic>
          <a:graphicData uri="http://schemas.openxmlformats.org/drawingml/2006/table">
            <a:tbl>
              <a:tblPr/>
              <a:tblGrid>
                <a:gridCol w="804089"/>
                <a:gridCol w="804089"/>
                <a:gridCol w="804089"/>
                <a:gridCol w="804089"/>
                <a:gridCol w="804089"/>
                <a:gridCol w="804089"/>
              </a:tblGrid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05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v </a:t>
                      </a:r>
                      <a:r>
                        <a:rPr lang="fr-CH" sz="1050" dirty="0" smtClean="0">
                          <a:latin typeface="Calibri"/>
                          <a:ea typeface="Times New Roman"/>
                          <a:cs typeface="Times New Roman"/>
                        </a:rPr>
                        <a:t>en </a:t>
                      </a:r>
                      <a:r>
                        <a:rPr lang="fr-CH" sz="1050" dirty="0">
                          <a:latin typeface="Calibri"/>
                          <a:ea typeface="Times New Roman"/>
                          <a:cs typeface="Times New Roman"/>
                        </a:rPr>
                        <a:t>km/h ≤</a:t>
                      </a:r>
                      <a:endParaRPr lang="fr-L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120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050" dirty="0" err="1">
                          <a:latin typeface="Calibri"/>
                          <a:ea typeface="Times New Roman"/>
                          <a:cs typeface="Times New Roman"/>
                        </a:rPr>
                        <a:t>f.c.c</a:t>
                      </a:r>
                      <a:r>
                        <a:rPr lang="fr-CH" sz="1050" dirty="0">
                          <a:latin typeface="Calibri"/>
                          <a:ea typeface="Times New Roman"/>
                          <a:cs typeface="Times New Roman"/>
                        </a:rPr>
                        <a:t>. en %</a:t>
                      </a:r>
                      <a:endParaRPr lang="fr-L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0 %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34,5 %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72,4 %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93,1 %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100 %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54" grpId="0"/>
      <p:bldP spid="2058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26064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2000" dirty="0" smtClean="0"/>
              <a:t>Exercice 3.06 – 2°</a:t>
            </a:r>
            <a:endParaRPr lang="fr-LU" sz="2000" dirty="0"/>
          </a:p>
        </p:txBody>
      </p:sp>
      <p:graphicFrame>
        <p:nvGraphicFramePr>
          <p:cNvPr id="7" name="Tabell 6"/>
          <p:cNvGraphicFramePr>
            <a:graphicFrameLocks noGrp="1"/>
          </p:cNvGraphicFramePr>
          <p:nvPr/>
        </p:nvGraphicFramePr>
        <p:xfrm>
          <a:off x="323528" y="836712"/>
          <a:ext cx="6120680" cy="548640"/>
        </p:xfrm>
        <a:graphic>
          <a:graphicData uri="http://schemas.openxmlformats.org/drawingml/2006/table">
            <a:tbl>
              <a:tblPr/>
              <a:tblGrid>
                <a:gridCol w="1224136"/>
                <a:gridCol w="1224136"/>
                <a:gridCol w="1224136"/>
                <a:gridCol w="1224136"/>
                <a:gridCol w="122413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>
                          <a:latin typeface="Calibri"/>
                          <a:ea typeface="Times New Roman"/>
                          <a:cs typeface="Times New Roman"/>
                        </a:rPr>
                        <a:t>vitesse en km/h</a:t>
                      </a:r>
                      <a:endParaRPr lang="fr-L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[0 ; 30[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[30 ; </a:t>
                      </a: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45[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[45</a:t>
                      </a: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 ; </a:t>
                      </a: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[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[60</a:t>
                      </a: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 ; 120[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>
                          <a:latin typeface="Calibri"/>
                          <a:ea typeface="Times New Roman"/>
                          <a:cs typeface="Times New Roman"/>
                        </a:rPr>
                        <a:t>effectif</a:t>
                      </a:r>
                      <a:endParaRPr lang="fr-L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83568" y="2276872"/>
          <a:ext cx="3730625" cy="419100"/>
        </p:xfrm>
        <a:graphic>
          <a:graphicData uri="http://schemas.openxmlformats.org/presentationml/2006/ole">
            <p:oleObj spid="_x0000_s15362" name="Equation" r:id="rId3" imgW="3733560" imgH="419040" progId="Equation.DSMT4">
              <p:embed/>
            </p:oleObj>
          </a:graphicData>
        </a:graphic>
      </p:graphicFrame>
      <p:sp>
        <p:nvSpPr>
          <p:cNvPr id="10" name="Rechteck 9"/>
          <p:cNvSpPr/>
          <p:nvPr/>
        </p:nvSpPr>
        <p:spPr>
          <a:xfrm>
            <a:off x="251520" y="1556792"/>
            <a:ext cx="50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a)</a:t>
            </a:r>
            <a:endParaRPr lang="fr-LU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95536" y="2852936"/>
            <a:ext cx="3716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La vitesse moyenne est de 46,8 km/h.</a:t>
            </a:r>
            <a:endParaRPr kumimoji="0" lang="fr-CH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sp>
        <p:nvSpPr>
          <p:cNvPr id="17" name="Textfeld 16"/>
          <p:cNvSpPr txBox="1"/>
          <p:nvPr/>
        </p:nvSpPr>
        <p:spPr>
          <a:xfrm>
            <a:off x="251520" y="227687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/>
              <a:t>b)</a:t>
            </a:r>
            <a:endParaRPr lang="fr-LU" dirty="0"/>
          </a:p>
        </p:txBody>
      </p:sp>
      <p:graphicFrame>
        <p:nvGraphicFramePr>
          <p:cNvPr id="18" name="Tabell 17"/>
          <p:cNvGraphicFramePr>
            <a:graphicFrameLocks noGrp="1"/>
          </p:cNvGraphicFramePr>
          <p:nvPr/>
        </p:nvGraphicFramePr>
        <p:xfrm>
          <a:off x="395536" y="4221088"/>
          <a:ext cx="4824534" cy="548640"/>
        </p:xfrm>
        <a:graphic>
          <a:graphicData uri="http://schemas.openxmlformats.org/drawingml/2006/table">
            <a:tbl>
              <a:tblPr/>
              <a:tblGrid>
                <a:gridCol w="804089"/>
                <a:gridCol w="804089"/>
                <a:gridCol w="804089"/>
                <a:gridCol w="804089"/>
                <a:gridCol w="804089"/>
                <a:gridCol w="804089"/>
              </a:tblGrid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05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v </a:t>
                      </a:r>
                      <a:r>
                        <a:rPr lang="fr-CH" sz="1050" dirty="0" smtClean="0">
                          <a:latin typeface="Calibri"/>
                          <a:ea typeface="Times New Roman"/>
                          <a:cs typeface="Times New Roman"/>
                        </a:rPr>
                        <a:t>en </a:t>
                      </a:r>
                      <a:r>
                        <a:rPr lang="fr-CH" sz="1050" dirty="0">
                          <a:latin typeface="Calibri"/>
                          <a:ea typeface="Times New Roman"/>
                          <a:cs typeface="Times New Roman"/>
                        </a:rPr>
                        <a:t>km/h ≤</a:t>
                      </a:r>
                      <a:endParaRPr lang="fr-L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120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050" dirty="0" err="1">
                          <a:latin typeface="Calibri"/>
                          <a:ea typeface="Times New Roman"/>
                          <a:cs typeface="Times New Roman"/>
                        </a:rPr>
                        <a:t>f.c.c</a:t>
                      </a:r>
                      <a:r>
                        <a:rPr lang="fr-CH" sz="1050" dirty="0">
                          <a:latin typeface="Calibri"/>
                          <a:ea typeface="Times New Roman"/>
                          <a:cs typeface="Times New Roman"/>
                        </a:rPr>
                        <a:t>. en %</a:t>
                      </a:r>
                      <a:endParaRPr lang="fr-L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0 %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34,5 %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55,2 %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72,4 </a:t>
                      </a: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100 %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1979712" y="10527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 smtClean="0">
                <a:solidFill>
                  <a:srgbClr val="00B050"/>
                </a:solidFill>
              </a:rPr>
              <a:t>40</a:t>
            </a:r>
            <a:endParaRPr lang="fr-LU" dirty="0">
              <a:solidFill>
                <a:srgbClr val="00B05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292080" y="1052736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>
                <a:solidFill>
                  <a:srgbClr val="00B050"/>
                </a:solidFill>
              </a:rPr>
              <a:t>24 + 8 = 32</a:t>
            </a:r>
            <a:endParaRPr lang="fr-LU" dirty="0">
              <a:solidFill>
                <a:srgbClr val="00B05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995936" y="1052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 smtClean="0">
                <a:solidFill>
                  <a:srgbClr val="00B050"/>
                </a:solidFill>
              </a:rPr>
              <a:t>44 – 24 = 20</a:t>
            </a:r>
            <a:endParaRPr lang="fr-LU" dirty="0">
              <a:solidFill>
                <a:srgbClr val="00B050"/>
              </a:solidFill>
            </a:endParaRPr>
          </a:p>
        </p:txBody>
      </p:sp>
      <p:graphicFrame>
        <p:nvGraphicFramePr>
          <p:cNvPr id="19" name="Tabell 18"/>
          <p:cNvGraphicFramePr>
            <a:graphicFrameLocks noGrp="1"/>
          </p:cNvGraphicFramePr>
          <p:nvPr/>
        </p:nvGraphicFramePr>
        <p:xfrm>
          <a:off x="683568" y="1556792"/>
          <a:ext cx="3528392" cy="426720"/>
        </p:xfrm>
        <a:graphic>
          <a:graphicData uri="http://schemas.openxmlformats.org/drawingml/2006/table">
            <a:tbl>
              <a:tblPr/>
              <a:tblGrid>
                <a:gridCol w="360040"/>
                <a:gridCol w="720080"/>
                <a:gridCol w="792088"/>
                <a:gridCol w="792088"/>
                <a:gridCol w="86409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latin typeface="Calibri"/>
                          <a:ea typeface="Times New Roman"/>
                          <a:cs typeface="Times New Roman"/>
                        </a:rPr>
                        <a:t>v</a:t>
                      </a:r>
                      <a:endParaRPr lang="fr-L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latin typeface="Calibri"/>
                          <a:ea typeface="Times New Roman"/>
                          <a:cs typeface="Times New Roman"/>
                        </a:rPr>
                        <a:t>[0 ; 30[</a:t>
                      </a:r>
                      <a:endParaRPr lang="fr-L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latin typeface="Calibri"/>
                          <a:ea typeface="Times New Roman"/>
                          <a:cs typeface="Times New Roman"/>
                        </a:rPr>
                        <a:t>[30 ; 60[</a:t>
                      </a:r>
                      <a:endParaRPr lang="fr-L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latin typeface="Calibri"/>
                          <a:ea typeface="Times New Roman"/>
                          <a:cs typeface="Times New Roman"/>
                        </a:rPr>
                        <a:t>[60 ; 90[</a:t>
                      </a:r>
                      <a:endParaRPr lang="fr-L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latin typeface="Calibri"/>
                          <a:ea typeface="Times New Roman"/>
                          <a:cs typeface="Times New Roman"/>
                        </a:rPr>
                        <a:t>[90 ; 120[</a:t>
                      </a:r>
                      <a:endParaRPr lang="fr-L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latin typeface="Calibri"/>
                          <a:ea typeface="Times New Roman"/>
                          <a:cs typeface="Times New Roman"/>
                        </a:rPr>
                        <a:t>e</a:t>
                      </a:r>
                      <a:endParaRPr lang="fr-L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fr-L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fr-L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fr-L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fr-L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363" name="Picture 3" descr="Nouvelle image (2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484784"/>
            <a:ext cx="288926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feld 19"/>
          <p:cNvSpPr txBox="1"/>
          <p:nvPr/>
        </p:nvSpPr>
        <p:spPr>
          <a:xfrm>
            <a:off x="4572000" y="1556792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/>
              <a:t>c)</a:t>
            </a:r>
            <a:endParaRPr lang="fr-LU" dirty="0"/>
          </a:p>
        </p:txBody>
      </p:sp>
      <p:sp>
        <p:nvSpPr>
          <p:cNvPr id="21" name="Textfeld 20"/>
          <p:cNvSpPr txBox="1"/>
          <p:nvPr/>
        </p:nvSpPr>
        <p:spPr>
          <a:xfrm>
            <a:off x="251520" y="371703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/>
              <a:t>d)</a:t>
            </a:r>
            <a:endParaRPr lang="fr-LU" dirty="0"/>
          </a:p>
        </p:txBody>
      </p:sp>
      <p:pic>
        <p:nvPicPr>
          <p:cNvPr id="15364" name="Picture 4" descr="Nouvelle image (21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861048"/>
            <a:ext cx="2438400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54" grpId="0"/>
      <p:bldP spid="17" grpId="0"/>
      <p:bldP spid="14" grpId="0"/>
      <p:bldP spid="15" grpId="0"/>
      <p:bldP spid="16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23528" y="332656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2000" dirty="0" smtClean="0"/>
              <a:t>Exercice 3.07 </a:t>
            </a:r>
            <a:endParaRPr lang="fr-LU" sz="2000" dirty="0"/>
          </a:p>
        </p:txBody>
      </p:sp>
      <p:graphicFrame>
        <p:nvGraphicFramePr>
          <p:cNvPr id="5" name="Tabell 4"/>
          <p:cNvGraphicFramePr>
            <a:graphicFrameLocks noGrp="1"/>
          </p:cNvGraphicFramePr>
          <p:nvPr/>
        </p:nvGraphicFramePr>
        <p:xfrm>
          <a:off x="395536" y="836712"/>
          <a:ext cx="6096000" cy="548640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prix en €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[2 ; 4[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[4 ; 8[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[8 ; 12[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[12 ; 20[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[20 ; 32[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effectif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>
                          <a:latin typeface="Calibri"/>
                          <a:ea typeface="Times New Roman"/>
                          <a:cs typeface="Times New Roman"/>
                        </a:rPr>
                        <a:t>96</a:t>
                      </a:r>
                      <a:endParaRPr lang="fr-L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128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H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395536" y="1556792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>
                <a:solidFill>
                  <a:srgbClr val="00B050"/>
                </a:solidFill>
              </a:rPr>
              <a:t>400 – 16 – 96 – 128 – 32 = 128</a:t>
            </a:r>
            <a:endParaRPr lang="fr-LU" dirty="0">
              <a:solidFill>
                <a:srgbClr val="00B05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716016" y="10800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>
                <a:solidFill>
                  <a:srgbClr val="00B050"/>
                </a:solidFill>
              </a:rPr>
              <a:t>128</a:t>
            </a:r>
            <a:endParaRPr lang="fr-LU" dirty="0">
              <a:solidFill>
                <a:srgbClr val="00B050"/>
              </a:solidFill>
            </a:endParaRPr>
          </a:p>
        </p:txBody>
      </p:sp>
      <p:graphicFrame>
        <p:nvGraphicFramePr>
          <p:cNvPr id="16385" name="Object 3"/>
          <p:cNvGraphicFramePr>
            <a:graphicFrameLocks noChangeAspect="1"/>
          </p:cNvGraphicFramePr>
          <p:nvPr/>
        </p:nvGraphicFramePr>
        <p:xfrm>
          <a:off x="755576" y="2060848"/>
          <a:ext cx="4162425" cy="419100"/>
        </p:xfrm>
        <a:graphic>
          <a:graphicData uri="http://schemas.openxmlformats.org/presentationml/2006/ole">
            <p:oleObj spid="_x0000_s16385" name="Equation" r:id="rId3" imgW="4165560" imgH="419040" progId="Equation.DSMT4">
              <p:embed/>
            </p:oleObj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467544" y="2492896"/>
            <a:ext cx="3856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/>
              <a:t>Le prix moyen d’un livre est de 11,96 €.</a:t>
            </a:r>
          </a:p>
        </p:txBody>
      </p:sp>
      <p:graphicFrame>
        <p:nvGraphicFramePr>
          <p:cNvPr id="10" name="Tabell 9"/>
          <p:cNvGraphicFramePr>
            <a:graphicFrameLocks noGrp="1"/>
          </p:cNvGraphicFramePr>
          <p:nvPr/>
        </p:nvGraphicFramePr>
        <p:xfrm>
          <a:off x="827584" y="3140968"/>
          <a:ext cx="5616625" cy="610356"/>
        </p:xfrm>
        <a:graphic>
          <a:graphicData uri="http://schemas.openxmlformats.org/drawingml/2006/table">
            <a:tbl>
              <a:tblPr/>
              <a:tblGrid>
                <a:gridCol w="802375"/>
                <a:gridCol w="802375"/>
                <a:gridCol w="802375"/>
                <a:gridCol w="802375"/>
                <a:gridCol w="802375"/>
                <a:gridCol w="802375"/>
                <a:gridCol w="802375"/>
              </a:tblGrid>
              <a:tr h="240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05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prix en € </a:t>
                      </a:r>
                      <a:endParaRPr lang="fr-L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  <a:endParaRPr lang="fr-L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LU" sz="1800" dirty="0" smtClean="0">
                          <a:latin typeface="+mn-lt"/>
                          <a:ea typeface="Times New Roman"/>
                          <a:cs typeface="Times New Roman"/>
                        </a:rPr>
                        <a:t>32</a:t>
                      </a:r>
                      <a:endParaRPr lang="fr-L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050" dirty="0" err="1">
                          <a:latin typeface="Calibri"/>
                          <a:ea typeface="Times New Roman"/>
                          <a:cs typeface="Times New Roman"/>
                        </a:rPr>
                        <a:t>f.c.c</a:t>
                      </a:r>
                      <a:r>
                        <a:rPr lang="fr-CH" sz="1050" dirty="0">
                          <a:latin typeface="Calibri"/>
                          <a:ea typeface="Times New Roman"/>
                          <a:cs typeface="Times New Roman"/>
                        </a:rPr>
                        <a:t>. en %</a:t>
                      </a:r>
                      <a:endParaRPr lang="fr-L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>
                          <a:latin typeface="Calibri"/>
                          <a:ea typeface="Times New Roman"/>
                          <a:cs typeface="Times New Roman"/>
                        </a:rPr>
                        <a:t>0 %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4 %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28 %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800" dirty="0" smtClean="0">
                          <a:latin typeface="Calibri"/>
                          <a:ea typeface="Times New Roman"/>
                          <a:cs typeface="Times New Roman"/>
                        </a:rPr>
                        <a:t>60 %</a:t>
                      </a:r>
                      <a:endParaRPr lang="fr-L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LU" sz="1800" dirty="0" smtClean="0">
                          <a:latin typeface="+mn-lt"/>
                          <a:ea typeface="Times New Roman"/>
                          <a:cs typeface="Times New Roman"/>
                        </a:rPr>
                        <a:t>92 %</a:t>
                      </a:r>
                      <a:endParaRPr lang="fr-L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>
                          <a:latin typeface="+mn-lt"/>
                          <a:ea typeface="Times New Roman"/>
                          <a:cs typeface="Times New Roman"/>
                        </a:rPr>
                        <a:t>100 %</a:t>
                      </a:r>
                      <a:endParaRPr lang="fr-L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3" y="4036696"/>
            <a:ext cx="3384377" cy="241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feld 11"/>
          <p:cNvSpPr txBox="1"/>
          <p:nvPr/>
        </p:nvSpPr>
        <p:spPr>
          <a:xfrm>
            <a:off x="395536" y="206084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 smtClean="0"/>
              <a:t>a)</a:t>
            </a:r>
            <a:endParaRPr lang="fr-LU" dirty="0"/>
          </a:p>
        </p:txBody>
      </p:sp>
      <p:sp>
        <p:nvSpPr>
          <p:cNvPr id="13" name="Textfeld 12"/>
          <p:cNvSpPr txBox="1"/>
          <p:nvPr/>
        </p:nvSpPr>
        <p:spPr>
          <a:xfrm>
            <a:off x="395536" y="3212976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dirty="0" smtClean="0"/>
              <a:t>c)</a:t>
            </a:r>
            <a:endParaRPr lang="fr-LU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221088"/>
            <a:ext cx="354507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253</Words>
  <Application>Microsoft Office PowerPoint</Application>
  <PresentationFormat>Ecran Show (4:3)</PresentationFormat>
  <Paragraphs>98</Paragraphs>
  <Slides>4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Incorporéiert OLE-Serveuren</vt:lpstr>
      </vt:variant>
      <vt:variant>
        <vt:i4>1</vt:i4>
      </vt:variant>
      <vt:variant>
        <vt:lpstr>Diatitelen</vt:lpstr>
      </vt:variant>
      <vt:variant>
        <vt:i4>4</vt:i4>
      </vt:variant>
    </vt:vector>
  </HeadingPairs>
  <TitlesOfParts>
    <vt:vector size="6" baseType="lpstr">
      <vt:lpstr>Office Thema</vt:lpstr>
      <vt:lpstr>MathType 5.0 Equation</vt:lpstr>
      <vt:lpstr>Dia 1</vt:lpstr>
      <vt:lpstr>Dia 2</vt:lpstr>
      <vt:lpstr>Dia 3</vt:lpstr>
      <vt:lpstr>Dia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Jerry Kreins</dc:creator>
  <cp:lastModifiedBy>Jerry Kreins</cp:lastModifiedBy>
  <cp:revision>8</cp:revision>
  <dcterms:created xsi:type="dcterms:W3CDTF">2012-11-19T09:45:09Z</dcterms:created>
  <dcterms:modified xsi:type="dcterms:W3CDTF">2012-11-19T10:47:55Z</dcterms:modified>
</cp:coreProperties>
</file>